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7" r:id="rId1"/>
    <p:sldMasterId id="2147483703" r:id="rId2"/>
  </p:sldMasterIdLst>
  <p:notesMasterIdLst>
    <p:notesMasterId r:id="rId53"/>
  </p:notesMasterIdLst>
  <p:handoutMasterIdLst>
    <p:handoutMasterId r:id="rId54"/>
  </p:handoutMasterIdLst>
  <p:sldIdLst>
    <p:sldId id="262" r:id="rId3"/>
    <p:sldId id="507" r:id="rId4"/>
    <p:sldId id="508" r:id="rId5"/>
    <p:sldId id="633" r:id="rId6"/>
    <p:sldId id="597" r:id="rId7"/>
    <p:sldId id="600" r:id="rId8"/>
    <p:sldId id="601" r:id="rId9"/>
    <p:sldId id="599" r:id="rId10"/>
    <p:sldId id="632" r:id="rId11"/>
    <p:sldId id="558" r:id="rId12"/>
    <p:sldId id="629" r:id="rId13"/>
    <p:sldId id="628" r:id="rId14"/>
    <p:sldId id="620" r:id="rId15"/>
    <p:sldId id="635" r:id="rId16"/>
    <p:sldId id="618" r:id="rId17"/>
    <p:sldId id="621" r:id="rId18"/>
    <p:sldId id="662" r:id="rId19"/>
    <p:sldId id="637" r:id="rId20"/>
    <p:sldId id="598" r:id="rId21"/>
    <p:sldId id="634" r:id="rId22"/>
    <p:sldId id="639" r:id="rId23"/>
    <p:sldId id="638" r:id="rId24"/>
    <p:sldId id="653" r:id="rId25"/>
    <p:sldId id="640" r:id="rId26"/>
    <p:sldId id="641" r:id="rId27"/>
    <p:sldId id="648" r:id="rId28"/>
    <p:sldId id="656" r:id="rId29"/>
    <p:sldId id="642" r:id="rId30"/>
    <p:sldId id="643" r:id="rId31"/>
    <p:sldId id="644" r:id="rId32"/>
    <p:sldId id="645" r:id="rId33"/>
    <p:sldId id="646" r:id="rId34"/>
    <p:sldId id="647" r:id="rId35"/>
    <p:sldId id="655" r:id="rId36"/>
    <p:sldId id="657" r:id="rId37"/>
    <p:sldId id="658" r:id="rId38"/>
    <p:sldId id="659" r:id="rId39"/>
    <p:sldId id="660" r:id="rId40"/>
    <p:sldId id="661" r:id="rId41"/>
    <p:sldId id="602" r:id="rId42"/>
    <p:sldId id="613" r:id="rId43"/>
    <p:sldId id="604" r:id="rId44"/>
    <p:sldId id="614" r:id="rId45"/>
    <p:sldId id="654" r:id="rId46"/>
    <p:sldId id="649" r:id="rId47"/>
    <p:sldId id="650" r:id="rId48"/>
    <p:sldId id="615" r:id="rId49"/>
    <p:sldId id="651" r:id="rId50"/>
    <p:sldId id="607" r:id="rId51"/>
    <p:sldId id="596" r:id="rId52"/>
  </p:sldIdLst>
  <p:sldSz cx="9144000" cy="6858000" type="screen4x3"/>
  <p:notesSz cx="6807200" cy="9939338"/>
  <p:kinsoku lang="ja-JP" invalStChars="、。，．・：；？！゛゜ヽヾゝゞ々ー’”）〕］｝〉》」』】°‰′″℃￠％ぁぃぅぇぉっゃゅょゎァィゥェォッャュョヮヵヶ!%),.:;?]}｡｣､･ｧｨｩｪｫｬｭｮｯｰﾞﾟ" invalEndChars="‘“（〔［｛〈《「『【￥＄$([\{｢￡"/>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表紙・目次" id="{35DD3A7B-A3B5-49A5-9CD2-FA74D1CAA38D}">
          <p14:sldIdLst>
            <p14:sldId id="262"/>
            <p14:sldId id="507"/>
          </p14:sldIdLst>
        </p14:section>
        <p14:section name="1.　はじめに" id="{B81141D6-5160-4643-8D51-022CC5C4BDB9}">
          <p14:sldIdLst>
            <p14:sldId id="508"/>
            <p14:sldId id="633"/>
            <p14:sldId id="597"/>
            <p14:sldId id="600"/>
            <p14:sldId id="601"/>
          </p14:sldIdLst>
        </p14:section>
        <p14:section name="OASE利用準備フローにおける各画面の説明" id="{33977446-BBED-4F9B-BD4D-A97D33E7409E}">
          <p14:sldIdLst>
            <p14:sldId id="599"/>
            <p14:sldId id="632"/>
            <p14:sldId id="558"/>
            <p14:sldId id="629"/>
            <p14:sldId id="628"/>
            <p14:sldId id="620"/>
            <p14:sldId id="635"/>
            <p14:sldId id="618"/>
            <p14:sldId id="621"/>
            <p14:sldId id="662"/>
            <p14:sldId id="637"/>
            <p14:sldId id="598"/>
            <p14:sldId id="634"/>
            <p14:sldId id="639"/>
            <p14:sldId id="638"/>
            <p14:sldId id="653"/>
            <p14:sldId id="640"/>
            <p14:sldId id="641"/>
            <p14:sldId id="648"/>
            <p14:sldId id="656"/>
            <p14:sldId id="642"/>
            <p14:sldId id="643"/>
            <p14:sldId id="644"/>
            <p14:sldId id="645"/>
            <p14:sldId id="646"/>
            <p14:sldId id="647"/>
            <p14:sldId id="655"/>
            <p14:sldId id="657"/>
            <p14:sldId id="658"/>
            <p14:sldId id="659"/>
            <p14:sldId id="660"/>
            <p14:sldId id="661"/>
          </p14:sldIdLst>
        </p14:section>
        <p14:section name="OASE作業フローにおける各画面の説明" id="{CED5963F-2869-4F14-B452-9BA03E4A1021}">
          <p14:sldIdLst>
            <p14:sldId id="602"/>
            <p14:sldId id="613"/>
            <p14:sldId id="604"/>
            <p14:sldId id="614"/>
            <p14:sldId id="654"/>
            <p14:sldId id="649"/>
            <p14:sldId id="650"/>
            <p14:sldId id="615"/>
            <p14:sldId id="651"/>
            <p14:sldId id="607"/>
            <p14:sldId id="596"/>
          </p14:sldIdLst>
        </p14:section>
      </p14:sectionLst>
    </p:ext>
    <p:ext uri="{EFAFB233-063F-42B5-8137-9DF3F51BA10A}">
      <p15:sldGuideLst xmlns:p15="http://schemas.microsoft.com/office/powerpoint/2012/main">
        <p15:guide id="1" orient="horz" pos="527">
          <p15:clr>
            <a:srgbClr val="A4A3A4"/>
          </p15:clr>
        </p15:guide>
        <p15:guide id="2" orient="horz" pos="73">
          <p15:clr>
            <a:srgbClr val="A4A3A4"/>
          </p15:clr>
        </p15:guide>
        <p15:guide id="3" orient="horz" pos="4064">
          <p15:clr>
            <a:srgbClr val="A4A3A4"/>
          </p15:clr>
        </p15:guide>
        <p15:guide id="4" pos="2880">
          <p15:clr>
            <a:srgbClr val="A4A3A4"/>
          </p15:clr>
        </p15:guide>
        <p15:guide id="5" pos="113">
          <p15:clr>
            <a:srgbClr val="A4A3A4"/>
          </p15:clr>
        </p15:guide>
        <p15:guide id="6" pos="5647">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2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368"/>
    <a:srgbClr val="E7FFF2"/>
    <a:srgbClr val="F7FBFF"/>
    <a:srgbClr val="FBFDFF"/>
    <a:srgbClr val="E7F1FF"/>
    <a:srgbClr val="E7E8EA"/>
    <a:srgbClr val="FFFFCC"/>
    <a:srgbClr val="FCEEEF"/>
    <a:srgbClr val="227447"/>
    <a:srgbClr val="FAFB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1" autoAdjust="0"/>
    <p:restoredTop sz="95421" autoAdjust="0"/>
  </p:normalViewPr>
  <p:slideViewPr>
    <p:cSldViewPr>
      <p:cViewPr varScale="1">
        <p:scale>
          <a:sx n="74" d="100"/>
          <a:sy n="74" d="100"/>
        </p:scale>
        <p:origin x="876" y="54"/>
      </p:cViewPr>
      <p:guideLst>
        <p:guide orient="horz" pos="527"/>
        <p:guide orient="horz" pos="73"/>
        <p:guide orient="horz" pos="4064"/>
        <p:guide pos="2880"/>
        <p:guide pos="113"/>
        <p:guide pos="5647"/>
      </p:guideLst>
    </p:cSldViewPr>
  </p:slideViewPr>
  <p:outlineViewPr>
    <p:cViewPr>
      <p:scale>
        <a:sx n="33" d="100"/>
        <a:sy n="33" d="100"/>
      </p:scale>
      <p:origin x="0" y="-660"/>
    </p:cViewPr>
  </p:outlineViewPr>
  <p:notesTextViewPr>
    <p:cViewPr>
      <p:scale>
        <a:sx n="1" d="1"/>
        <a:sy n="1" d="1"/>
      </p:scale>
      <p:origin x="0" y="0"/>
    </p:cViewPr>
  </p:notesTextViewPr>
  <p:sorterViewPr>
    <p:cViewPr>
      <p:scale>
        <a:sx n="200" d="100"/>
        <a:sy n="200" d="100"/>
      </p:scale>
      <p:origin x="0" y="-27672"/>
    </p:cViewPr>
  </p:sorterViewPr>
  <p:notesViewPr>
    <p:cSldViewPr>
      <p:cViewPr varScale="1">
        <p:scale>
          <a:sx n="81" d="100"/>
          <a:sy n="81" d="100"/>
        </p:scale>
        <p:origin x="3990" y="114"/>
      </p:cViewPr>
      <p:guideLst>
        <p:guide orient="horz" pos="3130"/>
        <p:guide pos="2144"/>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787" cy="496967"/>
          </a:xfrm>
          <a:prstGeom prst="rect">
            <a:avLst/>
          </a:prstGeom>
        </p:spPr>
        <p:txBody>
          <a:bodyPr vert="horz" lIns="92228" tIns="46114" rIns="92228" bIns="46114" rtlCol="0"/>
          <a:lstStyle>
            <a:lvl1pPr algn="l">
              <a:defRPr sz="1200"/>
            </a:lvl1pPr>
          </a:lstStyle>
          <a:p>
            <a:endParaRPr kumimoji="1" lang="ja-JP" altLang="en-US" dirty="0">
              <a:ea typeface="メイリオ" panose="020B0604030504040204" pitchFamily="50" charset="-128"/>
            </a:endParaRPr>
          </a:p>
        </p:txBody>
      </p:sp>
      <p:sp>
        <p:nvSpPr>
          <p:cNvPr id="3" name="日付プレースホルダー 2"/>
          <p:cNvSpPr>
            <a:spLocks noGrp="1"/>
          </p:cNvSpPr>
          <p:nvPr>
            <p:ph type="dt" sz="quarter" idx="1"/>
          </p:nvPr>
        </p:nvSpPr>
        <p:spPr>
          <a:xfrm>
            <a:off x="3855838" y="1"/>
            <a:ext cx="2949787" cy="496967"/>
          </a:xfrm>
          <a:prstGeom prst="rect">
            <a:avLst/>
          </a:prstGeom>
        </p:spPr>
        <p:txBody>
          <a:bodyPr vert="horz" lIns="92228" tIns="46114" rIns="92228" bIns="46114" rtlCol="0"/>
          <a:lstStyle>
            <a:lvl1pPr algn="r">
              <a:defRPr sz="1200"/>
            </a:lvl1pPr>
          </a:lstStyle>
          <a:p>
            <a:fld id="{D829EBEE-5DBD-45D0-BA62-80122688BEB8}" type="datetimeFigureOut">
              <a:rPr kumimoji="1" lang="ja-JP" altLang="en-US" smtClean="0">
                <a:ea typeface="メイリオ" panose="020B0604030504040204" pitchFamily="50" charset="-128"/>
              </a:rPr>
              <a:t>2021/6/15</a:t>
            </a:fld>
            <a:endParaRPr kumimoji="1" lang="ja-JP" altLang="en-US" dirty="0">
              <a:ea typeface="メイリオ" panose="020B0604030504040204" pitchFamily="50" charset="-128"/>
            </a:endParaRPr>
          </a:p>
        </p:txBody>
      </p:sp>
      <p:sp>
        <p:nvSpPr>
          <p:cNvPr id="4" name="フッター プレースホルダー 3"/>
          <p:cNvSpPr>
            <a:spLocks noGrp="1"/>
          </p:cNvSpPr>
          <p:nvPr>
            <p:ph type="ftr" sz="quarter" idx="2"/>
          </p:nvPr>
        </p:nvSpPr>
        <p:spPr>
          <a:xfrm>
            <a:off x="1" y="9440647"/>
            <a:ext cx="2949787" cy="496967"/>
          </a:xfrm>
          <a:prstGeom prst="rect">
            <a:avLst/>
          </a:prstGeom>
        </p:spPr>
        <p:txBody>
          <a:bodyPr vert="horz" lIns="92228" tIns="46114" rIns="92228" bIns="46114" rtlCol="0" anchor="b"/>
          <a:lstStyle>
            <a:lvl1pPr algn="l">
              <a:defRPr sz="1200"/>
            </a:lvl1pPr>
          </a:lstStyle>
          <a:p>
            <a:endParaRPr kumimoji="1" lang="ja-JP" altLang="en-US" dirty="0">
              <a:ea typeface="メイリオ" panose="020B0604030504040204" pitchFamily="50" charset="-128"/>
            </a:endParaRPr>
          </a:p>
        </p:txBody>
      </p:sp>
      <p:sp>
        <p:nvSpPr>
          <p:cNvPr id="5" name="スライド番号プレースホルダー 4"/>
          <p:cNvSpPr>
            <a:spLocks noGrp="1"/>
          </p:cNvSpPr>
          <p:nvPr>
            <p:ph type="sldNum" sz="quarter" idx="3"/>
          </p:nvPr>
        </p:nvSpPr>
        <p:spPr>
          <a:xfrm>
            <a:off x="3855838" y="9440647"/>
            <a:ext cx="2949787" cy="496967"/>
          </a:xfrm>
          <a:prstGeom prst="rect">
            <a:avLst/>
          </a:prstGeom>
        </p:spPr>
        <p:txBody>
          <a:bodyPr vert="horz" lIns="92228" tIns="46114" rIns="92228" bIns="46114" rtlCol="0" anchor="b"/>
          <a:lstStyle>
            <a:lvl1pPr algn="r">
              <a:defRPr sz="1200"/>
            </a:lvl1pPr>
          </a:lstStyle>
          <a:p>
            <a:fld id="{6322DB22-2E22-491B-AA6C-F689DB200DBB}" type="slidenum">
              <a:rPr kumimoji="1" lang="ja-JP" altLang="en-US" smtClean="0">
                <a:ea typeface="メイリオ" panose="020B0604030504040204" pitchFamily="50" charset="-128"/>
              </a:rPr>
              <a:t>‹#›</a:t>
            </a:fld>
            <a:endParaRPr kumimoji="1" lang="ja-JP" altLang="en-US" dirty="0">
              <a:ea typeface="メイリオ" panose="020B0604030504040204" pitchFamily="50" charset="-128"/>
            </a:endParaRPr>
          </a:p>
        </p:txBody>
      </p:sp>
    </p:spTree>
    <p:extLst>
      <p:ext uri="{BB962C8B-B14F-4D97-AF65-F5344CB8AC3E}">
        <p14:creationId xmlns:p14="http://schemas.microsoft.com/office/powerpoint/2010/main" val="16310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付プレースホルダー 2"/>
          <p:cNvSpPr>
            <a:spLocks noGrp="1"/>
          </p:cNvSpPr>
          <p:nvPr>
            <p:ph type="dt" idx="1"/>
          </p:nvPr>
        </p:nvSpPr>
        <p:spPr>
          <a:xfrm>
            <a:off x="3855838" y="1"/>
            <a:ext cx="2949787" cy="288000"/>
          </a:xfrm>
          <a:prstGeom prst="rect">
            <a:avLst/>
          </a:prstGeom>
        </p:spPr>
        <p:txBody>
          <a:bodyPr vert="horz" lIns="92228" tIns="46114" rIns="92228" bIns="46114" rtlCol="0"/>
          <a:lstStyle>
            <a:lvl1pPr algn="r">
              <a:defRPr sz="1000">
                <a:ea typeface="メイリオ" panose="020B0604030504040204" pitchFamily="50" charset="-128"/>
              </a:defRPr>
            </a:lvl1pPr>
          </a:lstStyle>
          <a:p>
            <a:fld id="{4B26993D-C081-44EB-B0F5-A9F467792B62}" type="datetimeFigureOut">
              <a:rPr lang="ja-JP" altLang="en-US" smtClean="0"/>
              <a:pPr/>
              <a:t>2021/6/15</a:t>
            </a:fld>
            <a:endParaRPr lang="ja-JP" altLang="en-US" dirty="0"/>
          </a:p>
        </p:txBody>
      </p:sp>
      <p:sp>
        <p:nvSpPr>
          <p:cNvPr id="7" name="スライド番号プレースホルダー 6"/>
          <p:cNvSpPr>
            <a:spLocks noGrp="1"/>
          </p:cNvSpPr>
          <p:nvPr>
            <p:ph type="sldNum" sz="quarter" idx="5"/>
          </p:nvPr>
        </p:nvSpPr>
        <p:spPr>
          <a:xfrm>
            <a:off x="3855838" y="9652150"/>
            <a:ext cx="2949787" cy="288000"/>
          </a:xfrm>
          <a:prstGeom prst="rect">
            <a:avLst/>
          </a:prstGeom>
        </p:spPr>
        <p:txBody>
          <a:bodyPr vert="horz" lIns="92228" tIns="46114" rIns="92228" bIns="46114" rtlCol="0" anchor="b"/>
          <a:lstStyle>
            <a:lvl1pPr algn="r">
              <a:defRPr sz="1000">
                <a:ea typeface="メイリオ" panose="020B0604030504040204" pitchFamily="50" charset="-128"/>
              </a:defRPr>
            </a:lvl1pPr>
          </a:lstStyle>
          <a:p>
            <a:fld id="{CFBBA293-708C-4261-9FD1-AE04041D5F79}" type="slidenum">
              <a:rPr lang="ja-JP" altLang="en-US" smtClean="0"/>
              <a:pPr/>
              <a:t>‹#›</a:t>
            </a:fld>
            <a:endParaRPr lang="ja-JP" altLang="en-US" dirty="0"/>
          </a:p>
        </p:txBody>
      </p:sp>
      <p:sp>
        <p:nvSpPr>
          <p:cNvPr id="8" name="スライド イメージ プレースホルダー 7"/>
          <p:cNvSpPr>
            <a:spLocks noGrp="1" noRot="1" noChangeAspect="1"/>
          </p:cNvSpPr>
          <p:nvPr>
            <p:ph type="sldImg" idx="2"/>
          </p:nvPr>
        </p:nvSpPr>
        <p:spPr>
          <a:xfrm>
            <a:off x="920750" y="432000"/>
            <a:ext cx="496570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9" name="ノート プレースホルダー 8"/>
          <p:cNvSpPr>
            <a:spLocks noGrp="1"/>
          </p:cNvSpPr>
          <p:nvPr>
            <p:ph type="body" sz="quarter" idx="3"/>
          </p:nvPr>
        </p:nvSpPr>
        <p:spPr>
          <a:xfrm>
            <a:off x="91600" y="4320000"/>
            <a:ext cx="6624000" cy="5220000"/>
          </a:xfrm>
          <a:prstGeom prst="rect">
            <a:avLst/>
          </a:prstGeom>
        </p:spPr>
        <p:txBody>
          <a:bodyPr vert="horz" lIns="0" tIns="45720" rIns="0" bIns="45720" rtlCol="0"/>
          <a:lstStyle/>
          <a:p>
            <a:pPr lvl="0"/>
            <a:r>
              <a:rPr kumimoji="1" lang="ja-JP" altLang="en-US" dirty="0" smtClean="0"/>
              <a:t>マスター テキストの書式設定</a:t>
            </a:r>
          </a:p>
        </p:txBody>
      </p:sp>
    </p:spTree>
    <p:extLst>
      <p:ext uri="{BB962C8B-B14F-4D97-AF65-F5344CB8AC3E}">
        <p14:creationId xmlns:p14="http://schemas.microsoft.com/office/powerpoint/2010/main" val="4525029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100" kern="1200">
        <a:solidFill>
          <a:schemeClr val="tx1"/>
        </a:solidFill>
        <a:latin typeface="+mn-lt"/>
        <a:ea typeface="メイリオ" panose="020B0604030504040204" pitchFamily="50" charset="-128"/>
        <a:cs typeface="+mn-cs"/>
      </a:defRPr>
    </a:lvl1pPr>
    <a:lvl2pPr marL="457200" algn="l" defTabSz="914400" rtl="0" eaLnBrk="1" latinLnBrk="0" hangingPunct="1">
      <a:defRPr kumimoji="1" sz="800" kern="1200">
        <a:solidFill>
          <a:schemeClr val="tx1"/>
        </a:solidFill>
        <a:latin typeface="+mn-lt"/>
        <a:ea typeface="メイリオ" panose="020B0604030504040204" pitchFamily="50" charset="-128"/>
        <a:cs typeface="+mn-cs"/>
      </a:defRPr>
    </a:lvl2pPr>
    <a:lvl3pPr marL="914400" algn="l" defTabSz="914400" rtl="0" eaLnBrk="1" latinLnBrk="0" hangingPunct="1">
      <a:defRPr kumimoji="1" sz="800" kern="1200">
        <a:solidFill>
          <a:schemeClr val="tx1"/>
        </a:solidFill>
        <a:latin typeface="+mn-lt"/>
        <a:ea typeface="メイリオ" panose="020B0604030504040204" pitchFamily="50" charset="-128"/>
        <a:cs typeface="+mn-cs"/>
      </a:defRPr>
    </a:lvl3pPr>
    <a:lvl4pPr marL="1371600" algn="l" defTabSz="914400" rtl="0" eaLnBrk="1" latinLnBrk="0" hangingPunct="1">
      <a:defRPr kumimoji="1" sz="800" kern="1200">
        <a:solidFill>
          <a:schemeClr val="tx1"/>
        </a:solidFill>
        <a:latin typeface="+mn-lt"/>
        <a:ea typeface="メイリオ" panose="020B0604030504040204" pitchFamily="50" charset="-128"/>
        <a:cs typeface="+mn-cs"/>
      </a:defRPr>
    </a:lvl4pPr>
    <a:lvl5pPr marL="1828800" algn="l" defTabSz="914400" rtl="0" eaLnBrk="1" latinLnBrk="0" hangingPunct="1">
      <a:defRPr kumimoji="1" sz="800" kern="1200">
        <a:solidFill>
          <a:schemeClr val="tx1"/>
        </a:solidFill>
        <a:latin typeface="+mn-lt"/>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Background_Titl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4" name="タイトル"/>
          <p:cNvSpPr>
            <a:spLocks noGrp="1"/>
          </p:cNvSpPr>
          <p:nvPr>
            <p:ph type="title" hasCustomPrompt="1"/>
          </p:nvPr>
        </p:nvSpPr>
        <p:spPr bwMode="gray">
          <a:xfrm>
            <a:off x="179513" y="3105369"/>
            <a:ext cx="8784000" cy="528794"/>
          </a:xfrm>
        </p:spPr>
        <p:txBody>
          <a:bodyPr anchor="b" anchorCtr="0">
            <a:spAutoFit/>
          </a:bodyPr>
          <a:lstStyle>
            <a:lvl1pPr algn="ctr">
              <a:defRPr sz="3200">
                <a:solidFill>
                  <a:schemeClr val="accent6"/>
                </a:solidFill>
                <a:effectLst/>
              </a:defRPr>
            </a:lvl1pPr>
          </a:lstStyle>
          <a:p>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a:xfrm>
            <a:off x="2591513" y="260560"/>
            <a:ext cx="6372000" cy="360000"/>
          </a:xfrm>
        </p:spPr>
        <p:txBody>
          <a:bodyPr>
            <a:noAutofit/>
          </a:bodyPr>
          <a:lstStyle>
            <a:lvl1pPr marL="0" indent="0" algn="r">
              <a:buNone/>
              <a:defRPr sz="1800"/>
            </a:lvl1pPr>
          </a:lstStyle>
          <a:p>
            <a:r>
              <a:rPr lang="ja-JP" altLang="en-US" dirty="0" smtClean="0"/>
              <a:t>宛先がある場合は入力</a:t>
            </a:r>
            <a:endParaRPr lang="ja-JP" altLang="en-US" dirty="0"/>
          </a:p>
        </p:txBody>
      </p:sp>
      <p:sp>
        <p:nvSpPr>
          <p:cNvPr id="5" name="テキスト プレースホルダー"/>
          <p:cNvSpPr>
            <a:spLocks noGrp="1"/>
          </p:cNvSpPr>
          <p:nvPr>
            <p:ph type="body" sz="quarter" idx="10" hasCustomPrompt="1"/>
          </p:nvPr>
        </p:nvSpPr>
        <p:spPr bwMode="gray">
          <a:xfrm>
            <a:off x="179513" y="6021360"/>
            <a:ext cx="6552727" cy="400110"/>
          </a:xfrm>
        </p:spPr>
        <p:txBody>
          <a:bodyPr wrap="square">
            <a:spAutoFit/>
          </a:bodyPr>
          <a:lstStyle>
            <a:lvl1pPr marL="0" indent="0">
              <a:buNone/>
              <a:defRPr sz="2000" baseline="0">
                <a:solidFill>
                  <a:schemeClr val="bg1"/>
                </a:solidFill>
              </a:defRPr>
            </a:lvl1pPr>
            <a:lvl2pPr marL="72000" indent="0">
              <a:buNone/>
              <a:defRPr>
                <a:solidFill>
                  <a:schemeClr val="bg1"/>
                </a:solidFill>
              </a:defRPr>
            </a:lvl2pPr>
            <a:lvl3pPr marL="222962" indent="0">
              <a:buNone/>
              <a:defRPr>
                <a:solidFill>
                  <a:schemeClr val="bg1"/>
                </a:solidFill>
              </a:defRPr>
            </a:lvl3pPr>
            <a:lvl4pPr marL="327787" indent="0">
              <a:buNone/>
              <a:defRPr>
                <a:solidFill>
                  <a:schemeClr val="bg1"/>
                </a:solidFill>
              </a:defRPr>
            </a:lvl4pPr>
            <a:lvl5pPr marL="311400" indent="0">
              <a:buNone/>
              <a:defRPr>
                <a:solidFill>
                  <a:schemeClr val="bg1"/>
                </a:solidFill>
              </a:defRPr>
            </a:lvl5pPr>
          </a:lstStyle>
          <a:p>
            <a:pPr lvl="0"/>
            <a:r>
              <a:rPr kumimoji="1" lang="ja-JP" altLang="en-US" dirty="0" smtClean="0"/>
              <a:t>年月　部署名　氏名など　適宜改行</a:t>
            </a:r>
            <a:endParaRPr kumimoji="1" lang="ja-JP" altLang="en-US" dirty="0"/>
          </a:p>
        </p:txBody>
      </p:sp>
    </p:spTree>
    <p:extLst>
      <p:ext uri="{BB962C8B-B14F-4D97-AF65-F5344CB8AC3E}">
        <p14:creationId xmlns:p14="http://schemas.microsoft.com/office/powerpoint/2010/main" val="29887157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rporate Mark">
    <p:spTree>
      <p:nvGrpSpPr>
        <p:cNvPr id="1" name=""/>
        <p:cNvGrpSpPr/>
        <p:nvPr/>
      </p:nvGrpSpPr>
      <p:grpSpPr>
        <a:xfrm>
          <a:off x="0" y="0"/>
          <a:ext cx="0" cy="0"/>
          <a:chOff x="0" y="0"/>
          <a:chExt cx="0" cy="0"/>
        </a:xfrm>
      </p:grpSpPr>
      <p:pic>
        <p:nvPicPr>
          <p:cNvPr id="2"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173812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Tree>
    <p:extLst>
      <p:ext uri="{BB962C8B-B14F-4D97-AF65-F5344CB8AC3E}">
        <p14:creationId xmlns:p14="http://schemas.microsoft.com/office/powerpoint/2010/main" val="1502956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2021/6/15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705935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2021/6/15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4215501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2021/6/15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68907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671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825625"/>
            <a:ext cx="386715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2021/6/15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97880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30238" y="2505075"/>
            <a:ext cx="386873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7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6F9016B-CCA6-43BE-8BEE-59565A35F4F7}" type="datetimeFigureOut">
              <a:rPr kumimoji="1" lang="ja-JP" altLang="en-US" smtClean="0"/>
              <a:t>2021/6/15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93489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6F9016B-CCA6-43BE-8BEE-59565A35F4F7}" type="datetimeFigureOut">
              <a:rPr kumimoji="1" lang="ja-JP" altLang="en-US" smtClean="0"/>
              <a:t>2021/6/15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2655967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6F9016B-CCA6-43BE-8BEE-59565A35F4F7}" type="datetimeFigureOut">
              <a:rPr kumimoji="1" lang="ja-JP" altLang="en-US" smtClean="0"/>
              <a:t>2021/6/15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546585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2021/6/15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3750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tIns="36000" bIns="0">
            <a:normAutofit/>
          </a:bodyPr>
          <a:lstStyle>
            <a:lvl1pPr>
              <a:defRPr sz="2400" b="0">
                <a:solidFill>
                  <a:schemeClr val="bg1"/>
                </a:solidFill>
              </a:defRPr>
            </a:lvl1pPr>
          </a:lstStyle>
          <a:p>
            <a:r>
              <a:rPr kumimoji="1" lang="ja-JP" altLang="en-US" dirty="0" smtClean="0"/>
              <a:t>タイトルを入力</a:t>
            </a:r>
            <a:endParaRPr kumimoji="1" lang="ja-JP" altLang="en-US" dirty="0"/>
          </a:p>
        </p:txBody>
      </p:sp>
    </p:spTree>
    <p:extLst>
      <p:ext uri="{BB962C8B-B14F-4D97-AF65-F5344CB8AC3E}">
        <p14:creationId xmlns:p14="http://schemas.microsoft.com/office/powerpoint/2010/main" val="339900988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6F9016B-CCA6-43BE-8BEE-59565A35F4F7}" type="datetimeFigureOut">
              <a:rPr kumimoji="1" lang="ja-JP" altLang="en-US" smtClean="0"/>
              <a:t>2021/6/15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5541109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2021/6/15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1412883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7626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6F9016B-CCA6-43BE-8BEE-59565A35F4F7}" type="datetimeFigureOut">
              <a:rPr kumimoji="1" lang="ja-JP" altLang="en-US" smtClean="0"/>
              <a:t>2021/6/15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16062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12" name="コンテンツ プレースホルダー"/>
          <p:cNvSpPr>
            <a:spLocks noGrp="1"/>
          </p:cNvSpPr>
          <p:nvPr>
            <p:ph sz="quarter" idx="10" hasCustomPrompt="1"/>
          </p:nvPr>
        </p:nvSpPr>
        <p:spPr bwMode="gray">
          <a:xfrm>
            <a:off x="179512" y="836712"/>
            <a:ext cx="8784976" cy="5616476"/>
          </a:xfrm>
        </p:spPr>
        <p:txBody>
          <a:bodyPr vert="horz" lIns="91440" tIns="45720" rIns="91440" bIns="45720" rtlCol="0">
            <a:normAutofit/>
          </a:bodyPr>
          <a:lstStyle>
            <a:lvl1pPr>
              <a:defRPr lang="ja-JP" altLang="en-US" noProof="0" dirty="0" smtClean="0"/>
            </a:lvl1pPr>
            <a:lvl2pPr>
              <a:defRPr lang="ja-JP" altLang="en-US" noProof="0" dirty="0" smtClean="0"/>
            </a:lvl2pPr>
            <a:lvl3pPr>
              <a:defRPr lang="ja-JP" altLang="en-US" noProof="0" dirty="0" smtClean="0"/>
            </a:lvl3pPr>
            <a:lvl4pPr>
              <a:defRPr lang="ja-JP" altLang="en-US" noProof="0" dirty="0" smtClean="0"/>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0833928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d 1 line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テキスト プレースホルダー"/>
          <p:cNvSpPr>
            <a:spLocks noGrp="1"/>
          </p:cNvSpPr>
          <p:nvPr>
            <p:ph type="body" sz="quarter" idx="11" hasCustomPrompt="1"/>
          </p:nvPr>
        </p:nvSpPr>
        <p:spPr bwMode="gray">
          <a:xfrm>
            <a:off x="178287" y="836613"/>
            <a:ext cx="8785226" cy="432000"/>
          </a:xfrm>
          <a:prstGeom prst="roundRect">
            <a:avLst>
              <a:gd name="adj" fmla="val 13830"/>
            </a:avLst>
          </a:prstGeom>
          <a:solidFill>
            <a:schemeClr val="accent6">
              <a:lumMod val="75000"/>
              <a:lumOff val="25000"/>
            </a:schemeClr>
          </a:solidFill>
          <a:effectLst>
            <a:outerShdw blurRad="50800" dist="38100" dir="5400000" algn="t" rotWithShape="0">
              <a:prstClr val="black">
                <a:alpha val="40000"/>
              </a:prstClr>
            </a:outerShdw>
          </a:effectLst>
        </p:spPr>
        <p:txBody>
          <a:bodyPr wrap="square" tIns="72000" bIns="36000">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1</a:t>
            </a:r>
            <a:r>
              <a:rPr kumimoji="1" lang="ja-JP" altLang="en-US" dirty="0" smtClean="0"/>
              <a:t>行でおさまる場合はこのレイアウトで入力</a:t>
            </a:r>
            <a:endParaRPr kumimoji="1" lang="ja-JP" altLang="en-US" dirty="0"/>
          </a:p>
        </p:txBody>
      </p:sp>
      <p:sp>
        <p:nvSpPr>
          <p:cNvPr id="12" name="コンテンツ プレースホルダー"/>
          <p:cNvSpPr>
            <a:spLocks noGrp="1"/>
          </p:cNvSpPr>
          <p:nvPr>
            <p:ph sz="quarter" idx="10" hasCustomPrompt="1"/>
          </p:nvPr>
        </p:nvSpPr>
        <p:spPr bwMode="gray">
          <a:xfrm>
            <a:off x="179388" y="1413188"/>
            <a:ext cx="8785225" cy="5040000"/>
          </a:xfrm>
        </p:spPr>
        <p:txBody>
          <a:bodyPr vert="horz" lIns="91440" tIns="45720" rIns="91440" bIns="45720" rtlCol="0">
            <a:normAutofit/>
          </a:bodyPr>
          <a:lstStyle>
            <a:lvl1pPr>
              <a:defRPr lang="ja-JP" altLang="en-US" i="0" u="none" strike="noStrike" kern="0" cap="none" spc="0" normalizeH="0" baseline="0" noProof="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sz="2000" b="0" i="0" u="none" strike="noStrike" kern="0" cap="none" spc="0" normalizeH="0" baseline="0" noProof="0" dirty="0" smtClean="0">
                <a:ln>
                  <a:noFill/>
                </a:ln>
                <a:solidFill>
                  <a:srgbClr val="000000"/>
                </a:solidFill>
                <a:effectLst/>
                <a:uLnTx/>
                <a:uFillTx/>
                <a:latin typeface="+mn-lt"/>
                <a:ea typeface="+mn-ea"/>
                <a:cs typeface="+mn-cs"/>
              </a:rPr>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14346642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d 2 lines &amp; Content(white)">
    <p:spTree>
      <p:nvGrpSpPr>
        <p:cNvPr id="1" name=""/>
        <p:cNvGrpSpPr/>
        <p:nvPr/>
      </p:nvGrpSpPr>
      <p:grpSpPr>
        <a:xfrm>
          <a:off x="0" y="0"/>
          <a:ext cx="0" cy="0"/>
          <a:chOff x="0" y="0"/>
          <a:chExt cx="0" cy="0"/>
        </a:xfrm>
      </p:grpSpPr>
      <p:sp>
        <p:nvSpPr>
          <p:cNvPr id="2"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9" name="テキスト プレースホルダー"/>
          <p:cNvSpPr>
            <a:spLocks noGrp="1"/>
          </p:cNvSpPr>
          <p:nvPr>
            <p:ph type="body" sz="quarter" idx="11" hasCustomPrompt="1"/>
          </p:nvPr>
        </p:nvSpPr>
        <p:spPr bwMode="gray">
          <a:xfrm>
            <a:off x="179388" y="836613"/>
            <a:ext cx="8784000" cy="756000"/>
          </a:xfrm>
          <a:prstGeom prst="roundRect">
            <a:avLst>
              <a:gd name="adj" fmla="val 7924"/>
            </a:avLst>
          </a:prstGeom>
          <a:solidFill>
            <a:schemeClr val="accent6">
              <a:lumMod val="75000"/>
              <a:lumOff val="25000"/>
            </a:schemeClr>
          </a:solidFill>
          <a:effectLst>
            <a:outerShdw blurRad="50800" dist="38100" dir="5400000" algn="t" rotWithShape="0">
              <a:prstClr val="black">
                <a:alpha val="40000"/>
              </a:prstClr>
            </a:outerShdw>
          </a:effectLst>
        </p:spPr>
        <p:txBody>
          <a:bodyPr tIns="72000" bIns="36000" anchor="ctr">
            <a:noAutofit/>
          </a:bodyPr>
          <a:lstStyle>
            <a:lvl1pPr marL="0" indent="0" algn="l" eaLnBrk="1" hangingPunct="1">
              <a:spcBef>
                <a:spcPts val="0"/>
              </a:spcBef>
              <a:buNone/>
              <a:defRPr>
                <a:solidFill>
                  <a:schemeClr val="bg1"/>
                </a:solidFill>
              </a:defRPr>
            </a:lvl1pPr>
            <a:lvl2pPr marL="72000" indent="0">
              <a:buNone/>
              <a:defRPr/>
            </a:lvl2pPr>
            <a:lvl3pPr marL="222962" indent="0">
              <a:buNone/>
              <a:defRPr/>
            </a:lvl3pPr>
            <a:lvl4pPr marL="327787" indent="0">
              <a:buNone/>
              <a:defRPr/>
            </a:lvl4pPr>
            <a:lvl5pPr marL="311400" indent="0">
              <a:buNone/>
              <a:defRPr/>
            </a:lvl5pPr>
          </a:lstStyle>
          <a:p>
            <a:pPr marL="0" lvl="0" indent="0" hangingPunct="1">
              <a:buNone/>
            </a:pPr>
            <a:r>
              <a:rPr kumimoji="1" lang="ja-JP" altLang="en-US" dirty="0" smtClean="0"/>
              <a:t>リード文が</a:t>
            </a:r>
            <a:r>
              <a:rPr kumimoji="1" lang="en-US" altLang="ja-JP" dirty="0" smtClean="0"/>
              <a:t>2</a:t>
            </a:r>
            <a:r>
              <a:rPr kumimoji="1" lang="ja-JP" altLang="en-US" dirty="0" smtClean="0"/>
              <a:t>行にわたる場合は</a:t>
            </a:r>
            <a:r>
              <a:rPr kumimoji="1" lang="en-US" altLang="ja-JP" dirty="0" smtClean="0"/>
              <a:t/>
            </a:r>
            <a:br>
              <a:rPr kumimoji="1" lang="en-US" altLang="ja-JP" dirty="0" smtClean="0"/>
            </a:br>
            <a:r>
              <a:rPr kumimoji="1" lang="ja-JP" altLang="en-US" dirty="0" smtClean="0"/>
              <a:t>このレイアウトで入力</a:t>
            </a:r>
            <a:endParaRPr kumimoji="1" lang="ja-JP" altLang="en-US" dirty="0"/>
          </a:p>
        </p:txBody>
      </p:sp>
      <p:sp>
        <p:nvSpPr>
          <p:cNvPr id="10" name="コンテンツ プレースホルダー"/>
          <p:cNvSpPr>
            <a:spLocks noGrp="1"/>
          </p:cNvSpPr>
          <p:nvPr>
            <p:ph sz="quarter" idx="10" hasCustomPrompt="1"/>
          </p:nvPr>
        </p:nvSpPr>
        <p:spPr bwMode="gray">
          <a:xfrm>
            <a:off x="178412" y="1737188"/>
            <a:ext cx="8784976" cy="4714412"/>
          </a:xfrm>
        </p:spPr>
        <p:txBody>
          <a:bodyPr vert="horz" lIns="90000" tIns="46800" rIns="90000" bIns="46800" rtlCol="0">
            <a:no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dirty="0" smtClean="0">
                <a:ln>
                  <a:noFill/>
                </a:ln>
                <a:solidFill>
                  <a:srgbClr val="000000"/>
                </a:solidFill>
                <a:effectLst/>
                <a:uLnTx/>
                <a:uFillTx/>
              </a:defRPr>
            </a:lvl2pPr>
            <a:lvl3pPr>
              <a:defRPr lang="ja-JP" altLang="en-US" i="0" u="none" strike="noStrike" kern="0" cap="none" spc="0" normalizeH="0" baseline="0" dirty="0" smtClean="0">
                <a:ln>
                  <a:noFill/>
                </a:ln>
                <a:solidFill>
                  <a:srgbClr val="000000"/>
                </a:solidFill>
                <a:effectLst/>
                <a:uLnTx/>
                <a:uFillTx/>
              </a:defRPr>
            </a:lvl3pPr>
            <a:lvl4pPr>
              <a:defRPr lang="ja-JP" altLang="en-US" i="0" u="none" strike="noStrike" kern="0" cap="none" spc="0" normalizeH="0" baseline="0" dirty="0" smtClean="0">
                <a:ln>
                  <a:noFill/>
                </a:ln>
                <a:solidFill>
                  <a:srgbClr val="000000"/>
                </a:solidFill>
                <a:effectLst/>
                <a:uLnTx/>
                <a:uFillTx/>
              </a:defRPr>
            </a:lvl4pPr>
          </a:lstStyle>
          <a:p>
            <a:pPr marR="0" lvl="0" defTabSz="914400" eaLnBrk="0" latinLnBrk="0">
              <a:lnSpc>
                <a:spcPct val="100000"/>
              </a:lnSpc>
              <a:buClr>
                <a:srgbClr val="002B62"/>
              </a:buClr>
              <a:buSzTx/>
              <a:tabLst/>
            </a:pPr>
            <a:r>
              <a:rPr kumimoji="1" lang="ja-JP" altLang="en-US" dirty="0" smtClean="0"/>
              <a:t>本文を入力</a:t>
            </a:r>
          </a:p>
          <a:p>
            <a:pPr marR="0" lvl="1" defTabSz="914400" eaLnBrk="0" latinLnBrk="0">
              <a:lnSpc>
                <a:spcPct val="100000"/>
              </a:lnSpc>
              <a:buClr>
                <a:srgbClr val="002B62"/>
              </a:buClr>
              <a:buSzTx/>
              <a:tabLst/>
            </a:pPr>
            <a:r>
              <a:rPr kumimoji="1" lang="ja-JP" altLang="en-US" dirty="0" smtClean="0"/>
              <a:t>第</a:t>
            </a:r>
            <a:r>
              <a:rPr kumimoji="1" lang="en-US" altLang="ja-JP" dirty="0" smtClean="0"/>
              <a:t>2</a:t>
            </a:r>
            <a:r>
              <a:rPr kumimoji="1" lang="ja-JP" altLang="en-US" dirty="0" smtClean="0"/>
              <a:t>レベル</a:t>
            </a:r>
          </a:p>
          <a:p>
            <a:pPr marR="0" lvl="2" defTabSz="914400" eaLnBrk="0" latinLnBrk="0">
              <a:lnSpc>
                <a:spcPct val="100000"/>
              </a:lnSpc>
              <a:buClr>
                <a:srgbClr val="002B62"/>
              </a:buClr>
              <a:buSzTx/>
              <a:tabLst/>
            </a:pPr>
            <a:r>
              <a:rPr kumimoji="1" lang="ja-JP" altLang="en-US" dirty="0" smtClean="0"/>
              <a:t>第</a:t>
            </a:r>
            <a:r>
              <a:rPr kumimoji="1" lang="en-US" altLang="ja-JP" dirty="0" smtClean="0"/>
              <a:t>3</a:t>
            </a:r>
            <a:r>
              <a:rPr kumimoji="1" lang="ja-JP" altLang="en-US" dirty="0" smtClean="0"/>
              <a:t>レベル</a:t>
            </a:r>
          </a:p>
          <a:p>
            <a:pPr marR="0" lvl="3" defTabSz="914400" eaLnBrk="0" latinLnBrk="0">
              <a:lnSpc>
                <a:spcPct val="100000"/>
              </a:lnSpc>
              <a:buClr>
                <a:srgbClr val="002B62"/>
              </a:buClr>
              <a:buSzTx/>
              <a:tabLst/>
            </a:pPr>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1869244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white)">
    <p:spTree>
      <p:nvGrpSpPr>
        <p:cNvPr id="1" name=""/>
        <p:cNvGrpSpPr/>
        <p:nvPr/>
      </p:nvGrpSpPr>
      <p:grpSpPr>
        <a:xfrm>
          <a:off x="0" y="0"/>
          <a:ext cx="0" cy="0"/>
          <a:chOff x="0" y="0"/>
          <a:chExt cx="0" cy="0"/>
        </a:xfrm>
      </p:grpSpPr>
      <p:sp>
        <p:nvSpPr>
          <p:cNvPr id="9" name="タイトル"/>
          <p:cNvSpPr>
            <a:spLocks noGrp="1"/>
          </p:cNvSpPr>
          <p:nvPr>
            <p:ph type="title" hasCustomPrompt="1"/>
          </p:nvPr>
        </p:nvSpPr>
        <p:spPr bwMode="gray">
          <a:xfrm>
            <a:off x="179513" y="115200"/>
            <a:ext cx="8784000" cy="468000"/>
          </a:xfrm>
        </p:spPr>
        <p:txBody>
          <a:bodyPr vert="horz" lIns="91440" tIns="36000" rIns="91440" bIns="0" rtlCol="0" anchor="ctr">
            <a:normAutofit/>
          </a:bodyPr>
          <a:lstStyle>
            <a:lvl1pPr>
              <a:defRPr lang="ja-JP" altLang="en-US" dirty="0">
                <a:solidFill>
                  <a:schemeClr val="bg1"/>
                </a:solidFill>
              </a:defRPr>
            </a:lvl1pPr>
          </a:lstStyle>
          <a:p>
            <a:pPr lvl="0"/>
            <a:r>
              <a:rPr kumimoji="1" lang="ja-JP" altLang="en-US" dirty="0" smtClean="0"/>
              <a:t>タイトルを入力</a:t>
            </a:r>
            <a:endParaRPr kumimoji="1" lang="ja-JP" altLang="en-US" dirty="0"/>
          </a:p>
        </p:txBody>
      </p:sp>
      <p:sp>
        <p:nvSpPr>
          <p:cNvPr id="6" name="コンテンツ プレースホルダー"/>
          <p:cNvSpPr>
            <a:spLocks noGrp="1"/>
          </p:cNvSpPr>
          <p:nvPr>
            <p:ph sz="quarter" idx="10" hasCustomPrompt="1"/>
          </p:nvPr>
        </p:nvSpPr>
        <p:spPr bwMode="gray">
          <a:xfrm>
            <a:off x="179388"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
        <p:nvSpPr>
          <p:cNvPr id="7" name="コンテンツ プレースホルダー"/>
          <p:cNvSpPr>
            <a:spLocks noGrp="1"/>
          </p:cNvSpPr>
          <p:nvPr>
            <p:ph sz="quarter" idx="11" hasCustomPrompt="1"/>
          </p:nvPr>
        </p:nvSpPr>
        <p:spPr bwMode="gray">
          <a:xfrm>
            <a:off x="4716613" y="836613"/>
            <a:ext cx="4248000" cy="5616575"/>
          </a:xfrm>
        </p:spPr>
        <p:txBody>
          <a:bodyPr vert="horz" lIns="91440" tIns="45720" rIns="91440" bIns="45720" rtlCol="0">
            <a:normAutofit/>
          </a:bodyPr>
          <a:lstStyle>
            <a:lvl1pPr>
              <a:defRPr lang="ja-JP" altLang="en-US" i="0" u="none" strike="noStrike" kern="0" cap="none" spc="0" normalizeH="0" baseline="0" dirty="0" smtClean="0">
                <a:ln>
                  <a:noFill/>
                </a:ln>
                <a:solidFill>
                  <a:srgbClr val="000000"/>
                </a:solidFill>
                <a:effectLst/>
                <a:uLnTx/>
                <a:uFillTx/>
              </a:defRPr>
            </a:lvl1pPr>
            <a:lvl2pPr>
              <a:defRPr lang="ja-JP" altLang="en-US" i="0" u="none" strike="noStrike" kern="0" cap="none" spc="0" normalizeH="0" baseline="0" noProof="0" dirty="0" smtClean="0">
                <a:ln>
                  <a:noFill/>
                </a:ln>
                <a:solidFill>
                  <a:srgbClr val="000000"/>
                </a:solidFill>
                <a:effectLst/>
                <a:uLnTx/>
                <a:uFillTx/>
              </a:defRPr>
            </a:lvl2pPr>
            <a:lvl3pPr>
              <a:defRPr lang="ja-JP" altLang="en-US" i="0" u="none" strike="noStrike" kern="0" cap="none" spc="0" normalizeH="0" baseline="0" noProof="0" dirty="0" smtClean="0">
                <a:ln>
                  <a:noFill/>
                </a:ln>
                <a:solidFill>
                  <a:srgbClr val="000000"/>
                </a:solidFill>
                <a:effectLst/>
                <a:uLnTx/>
                <a:uFillTx/>
              </a:defRPr>
            </a:lvl3pPr>
            <a:lvl4pPr>
              <a:defRPr lang="ja-JP" altLang="en-US" i="0" u="none" strike="noStrike" kern="0" cap="none" spc="0" normalizeH="0" baseline="0" noProof="0" dirty="0" smtClean="0">
                <a:ln>
                  <a:noFill/>
                </a:ln>
                <a:solidFill>
                  <a:srgbClr val="000000"/>
                </a:solidFill>
                <a:effectLst/>
                <a:uLnTx/>
                <a:uFillTx/>
              </a:defRPr>
            </a:lvl4pPr>
          </a:lstStyle>
          <a:p>
            <a:pPr lvl="0"/>
            <a:r>
              <a:rPr kumimoji="1" lang="ja-JP" altLang="en-US" dirty="0" smtClean="0"/>
              <a:t>本文を入力</a:t>
            </a:r>
          </a:p>
          <a:p>
            <a:pPr lvl="1"/>
            <a:r>
              <a:rPr kumimoji="1" lang="ja-JP" altLang="en-US" sz="1600" b="0" i="0" u="none" strike="noStrike" kern="0" cap="none" spc="0" normalizeH="0" baseline="0" noProof="0" dirty="0" smtClean="0">
                <a:ln>
                  <a:noFill/>
                </a:ln>
                <a:solidFill>
                  <a:srgbClr val="000000"/>
                </a:solidFill>
                <a:effectLst/>
                <a:uLnTx/>
                <a:uFillTx/>
                <a:latin typeface="+mn-lt"/>
                <a:ea typeface="+mn-ea"/>
              </a:rPr>
              <a:t>第</a:t>
            </a:r>
            <a:r>
              <a:rPr kumimoji="1" lang="en-US" altLang="ja-JP" sz="1600" b="0" i="0" u="none" strike="noStrike" kern="0" cap="none" spc="0" normalizeH="0" baseline="0" noProof="0" dirty="0" smtClean="0">
                <a:ln>
                  <a:noFill/>
                </a:ln>
                <a:solidFill>
                  <a:srgbClr val="000000"/>
                </a:solidFill>
                <a:effectLst/>
                <a:uLnTx/>
                <a:uFillTx/>
                <a:latin typeface="+mn-lt"/>
                <a:ea typeface="+mn-ea"/>
              </a:rPr>
              <a:t>2</a:t>
            </a:r>
            <a:r>
              <a:rPr kumimoji="1" lang="ja-JP" altLang="en-US" sz="1600" b="0" i="0" u="none" strike="noStrike" kern="0" cap="none" spc="0" normalizeH="0" baseline="0" noProof="0" dirty="0" smtClean="0">
                <a:ln>
                  <a:noFill/>
                </a:ln>
                <a:solidFill>
                  <a:srgbClr val="000000"/>
                </a:solidFill>
                <a:effectLst/>
                <a:uLnTx/>
                <a:uFillTx/>
                <a:latin typeface="+mn-lt"/>
                <a:ea typeface="+mn-ea"/>
              </a:rPr>
              <a:t>レベル</a:t>
            </a:r>
          </a:p>
          <a:p>
            <a:pPr lvl="2"/>
            <a:r>
              <a:rPr kumimoji="1" lang="ja-JP" altLang="en-US" sz="1400" b="0" i="0" u="none" strike="noStrike" kern="0" cap="none" spc="0" normalizeH="0" baseline="0" noProof="0" dirty="0" smtClean="0">
                <a:ln>
                  <a:noFill/>
                </a:ln>
                <a:solidFill>
                  <a:srgbClr val="000000"/>
                </a:solidFill>
                <a:effectLst/>
                <a:uLnTx/>
                <a:uFillTx/>
                <a:latin typeface="+mn-lt"/>
                <a:ea typeface="+mn-ea"/>
              </a:rPr>
              <a:t>第</a:t>
            </a:r>
            <a:r>
              <a:rPr kumimoji="1" lang="en-US" altLang="ja-JP" sz="1400" b="0" i="0" u="none" strike="noStrike" kern="0" cap="none" spc="0" normalizeH="0" baseline="0" noProof="0" dirty="0" smtClean="0">
                <a:ln>
                  <a:noFill/>
                </a:ln>
                <a:solidFill>
                  <a:srgbClr val="000000"/>
                </a:solidFill>
                <a:effectLst/>
                <a:uLnTx/>
                <a:uFillTx/>
                <a:latin typeface="+mn-lt"/>
                <a:ea typeface="+mn-ea"/>
              </a:rPr>
              <a:t>3</a:t>
            </a:r>
            <a:r>
              <a:rPr kumimoji="1" lang="ja-JP" altLang="en-US" sz="1400" b="0" i="0" u="none" strike="noStrike" kern="0" cap="none" spc="0" normalizeH="0" baseline="0" noProof="0" dirty="0" smtClean="0">
                <a:ln>
                  <a:noFill/>
                </a:ln>
                <a:solidFill>
                  <a:srgbClr val="000000"/>
                </a:solidFill>
                <a:effectLst/>
                <a:uLnTx/>
                <a:uFillTx/>
                <a:latin typeface="+mn-lt"/>
                <a:ea typeface="+mn-ea"/>
              </a:rPr>
              <a:t>レベル</a:t>
            </a:r>
          </a:p>
          <a:p>
            <a:pPr lvl="3"/>
            <a:r>
              <a:rPr kumimoji="1" lang="ja-JP" altLang="en-US" sz="1200" b="0" i="0" u="none" strike="noStrike" kern="0" cap="none" spc="0" normalizeH="0" baseline="0" noProof="0" dirty="0" smtClean="0">
                <a:ln>
                  <a:noFill/>
                </a:ln>
                <a:solidFill>
                  <a:srgbClr val="000000"/>
                </a:solidFill>
                <a:effectLst/>
                <a:uLnTx/>
                <a:uFillTx/>
                <a:latin typeface="+mn-lt"/>
                <a:ea typeface="+mn-ea"/>
              </a:rPr>
              <a:t>第</a:t>
            </a:r>
            <a:r>
              <a:rPr kumimoji="1" lang="en-US" altLang="ja-JP" sz="1200" b="0" i="0" u="none" strike="noStrike" kern="0" cap="none" spc="0" normalizeH="0" baseline="0" noProof="0" dirty="0" smtClean="0">
                <a:ln>
                  <a:noFill/>
                </a:ln>
                <a:solidFill>
                  <a:srgbClr val="000000"/>
                </a:solidFill>
                <a:effectLst/>
                <a:uLnTx/>
                <a:uFillTx/>
                <a:latin typeface="+mn-lt"/>
                <a:ea typeface="+mn-ea"/>
              </a:rPr>
              <a:t>4</a:t>
            </a:r>
            <a:r>
              <a:rPr kumimoji="1" lang="ja-JP" altLang="en-US" sz="1200" b="0" i="0" u="none" strike="noStrike" kern="0" cap="none" spc="0" normalizeH="0" baseline="0" noProof="0" dirty="0" smtClean="0">
                <a:ln>
                  <a:noFill/>
                </a:ln>
                <a:solidFill>
                  <a:srgbClr val="000000"/>
                </a:solidFill>
                <a:effectLst/>
                <a:uLnTx/>
                <a:uFillTx/>
                <a:latin typeface="+mn-lt"/>
                <a:ea typeface="+mn-ea"/>
              </a:rPr>
              <a:t>レベル</a:t>
            </a:r>
          </a:p>
        </p:txBody>
      </p:sp>
    </p:spTree>
    <p:extLst>
      <p:ext uri="{BB962C8B-B14F-4D97-AF65-F5344CB8AC3E}">
        <p14:creationId xmlns:p14="http://schemas.microsoft.com/office/powerpoint/2010/main" val="461328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6864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pic>
        <p:nvPicPr>
          <p:cNvPr id="3" name="Background_SectionHeade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79388" y="2988000"/>
            <a:ext cx="8784000" cy="524311"/>
          </a:xfrm>
        </p:spPr>
        <p:txBody>
          <a:bodyPr wrap="square" anchor="b">
            <a:spAutoFit/>
          </a:bodyPr>
          <a:lstStyle>
            <a:lvl1pPr>
              <a:defRPr sz="2800" b="0">
                <a:solidFill>
                  <a:schemeClr val="bg1"/>
                </a:solidFill>
              </a:defRPr>
            </a:lvl1pPr>
          </a:lstStyle>
          <a:p>
            <a:r>
              <a:rPr kumimoji="1" lang="ja-JP" altLang="en-US" dirty="0" smtClean="0"/>
              <a:t>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179388" y="4365130"/>
            <a:ext cx="7200900" cy="1212644"/>
          </a:xfrm>
        </p:spPr>
        <p:txBody>
          <a:bodyPr>
            <a:spAutoFit/>
          </a:bodyPr>
          <a:lstStyle>
            <a:lvl1pPr marL="0" indent="0">
              <a:buNone/>
              <a:defRPr b="0"/>
            </a:lvl1pPr>
            <a:lvl2pPr marL="72000" indent="0">
              <a:buNone/>
              <a:defRPr sz="1800" b="0"/>
            </a:lvl2pPr>
            <a:lvl3pPr marL="222962" indent="0">
              <a:buNone/>
              <a:defRPr b="0"/>
            </a:lvl3pPr>
            <a:lvl4pPr marL="327787" indent="0">
              <a:buNone/>
              <a:defRPr b="0"/>
            </a:lvl4pPr>
            <a:lvl5pPr marL="311400" indent="0">
              <a:buNone/>
              <a:defRPr b="0"/>
            </a:lvl5pPr>
          </a:lstStyle>
          <a:p>
            <a:pPr lvl="0"/>
            <a:r>
              <a:rPr kumimoji="1" lang="ja-JP" altLang="en-US" dirty="0" smtClean="0"/>
              <a:t>サブタイトルを入力</a:t>
            </a:r>
            <a:endParaRPr kumimoji="1" lang="en-US" altLang="ja-JP" dirty="0" smtClean="0"/>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p:txBody>
      </p:sp>
    </p:spTree>
    <p:extLst>
      <p:ext uri="{BB962C8B-B14F-4D97-AF65-F5344CB8AC3E}">
        <p14:creationId xmlns:p14="http://schemas.microsoft.com/office/powerpoint/2010/main" val="31230856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able of Contents">
    <p:spTree>
      <p:nvGrpSpPr>
        <p:cNvPr id="1" name=""/>
        <p:cNvGrpSpPr/>
        <p:nvPr/>
      </p:nvGrpSpPr>
      <p:grpSpPr>
        <a:xfrm>
          <a:off x="0" y="0"/>
          <a:ext cx="0" cy="0"/>
          <a:chOff x="0" y="0"/>
          <a:chExt cx="0" cy="0"/>
        </a:xfrm>
      </p:grpSpPr>
      <p:pic>
        <p:nvPicPr>
          <p:cNvPr id="3" name="Background_Content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p:cNvSpPr>
            <a:spLocks noGrp="1"/>
          </p:cNvSpPr>
          <p:nvPr>
            <p:ph type="title" hasCustomPrompt="1"/>
          </p:nvPr>
        </p:nvSpPr>
        <p:spPr bwMode="gray">
          <a:xfrm>
            <a:off x="1619672" y="332613"/>
            <a:ext cx="7344000" cy="504000"/>
          </a:xfrm>
        </p:spPr>
        <p:txBody>
          <a:bodyPr wrap="square" anchor="b">
            <a:spAutoFit/>
          </a:bodyPr>
          <a:lstStyle>
            <a:lvl1pPr>
              <a:defRPr b="0">
                <a:solidFill>
                  <a:schemeClr val="tx2">
                    <a:lumMod val="65000"/>
                    <a:lumOff val="35000"/>
                  </a:schemeClr>
                </a:solidFill>
              </a:defRPr>
            </a:lvl1pPr>
          </a:lstStyle>
          <a:p>
            <a:r>
              <a:rPr kumimoji="1" lang="ja-JP" altLang="en-US" dirty="0" smtClean="0"/>
              <a:t>目次 のタイトルを入力</a:t>
            </a:r>
            <a:endParaRPr kumimoji="1" lang="ja-JP" altLang="en-US" dirty="0"/>
          </a:p>
        </p:txBody>
      </p:sp>
      <p:sp>
        <p:nvSpPr>
          <p:cNvPr id="5" name="テキスト プレースホルダー"/>
          <p:cNvSpPr>
            <a:spLocks noGrp="1"/>
          </p:cNvSpPr>
          <p:nvPr>
            <p:ph type="body" sz="quarter" idx="10" hasCustomPrompt="1"/>
          </p:nvPr>
        </p:nvSpPr>
        <p:spPr bwMode="gray">
          <a:xfrm>
            <a:off x="1619672" y="1116000"/>
            <a:ext cx="7344000" cy="5112000"/>
          </a:xfrm>
        </p:spPr>
        <p:txBody>
          <a:bodyPr wrap="square">
            <a:noAutofit/>
          </a:bodyPr>
          <a:lstStyle>
            <a:lvl1pPr marL="0" indent="0">
              <a:lnSpc>
                <a:spcPct val="140000"/>
              </a:lnSpc>
              <a:spcBef>
                <a:spcPts val="500"/>
              </a:spcBef>
              <a:buNone/>
              <a:defRPr sz="2200" b="0">
                <a:solidFill>
                  <a:schemeClr val="tx1"/>
                </a:solidFill>
              </a:defRPr>
            </a:lvl1pPr>
            <a:lvl2pPr marL="180000" indent="0">
              <a:lnSpc>
                <a:spcPct val="100000"/>
              </a:lnSpc>
              <a:spcBef>
                <a:spcPts val="500"/>
              </a:spcBef>
              <a:buNone/>
              <a:defRPr sz="1800" b="0">
                <a:solidFill>
                  <a:schemeClr val="tx1"/>
                </a:solidFill>
              </a:defRPr>
            </a:lvl2pPr>
            <a:lvl3pPr marL="360000" indent="0">
              <a:lnSpc>
                <a:spcPct val="100000"/>
              </a:lnSpc>
              <a:spcBef>
                <a:spcPts val="500"/>
              </a:spcBef>
              <a:buNone/>
              <a:defRPr b="0">
                <a:solidFill>
                  <a:schemeClr val="tx1"/>
                </a:solidFill>
              </a:defRPr>
            </a:lvl3pPr>
            <a:lvl4pPr marL="540000" indent="0">
              <a:lnSpc>
                <a:spcPct val="100000"/>
              </a:lnSpc>
              <a:spcBef>
                <a:spcPts val="500"/>
              </a:spcBef>
              <a:buNone/>
              <a:defRPr b="0">
                <a:solidFill>
                  <a:schemeClr val="tx1"/>
                </a:solidFill>
              </a:defRPr>
            </a:lvl4pPr>
            <a:lvl5pPr marL="685800" indent="0">
              <a:buNone/>
              <a:defRPr b="0"/>
            </a:lvl5pPr>
          </a:lstStyle>
          <a:p>
            <a:pPr lvl="0"/>
            <a:r>
              <a:rPr kumimoji="1" lang="ja-JP" altLang="en-US" dirty="0" smtClean="0"/>
              <a:t>項目を入力</a:t>
            </a:r>
            <a:endParaRPr kumimoji="1" lang="en-US" altLang="ja-JP" dirty="0" smtClean="0"/>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Tree>
    <p:extLst>
      <p:ext uri="{BB962C8B-B14F-4D97-AF65-F5344CB8AC3E}">
        <p14:creationId xmlns:p14="http://schemas.microsoft.com/office/powerpoint/2010/main" val="3903212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pic>
        <p:nvPicPr>
          <p:cNvPr id="11" name="Background_Title"/>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タイトル プレースホルダー"/>
          <p:cNvSpPr>
            <a:spLocks noGrp="1"/>
          </p:cNvSpPr>
          <p:nvPr>
            <p:ph type="title"/>
          </p:nvPr>
        </p:nvSpPr>
        <p:spPr bwMode="gray">
          <a:xfrm>
            <a:off x="179387" y="108000"/>
            <a:ext cx="8785225" cy="468000"/>
          </a:xfrm>
          <a:prstGeom prst="rect">
            <a:avLst/>
          </a:prstGeom>
        </p:spPr>
        <p:txBody>
          <a:bodyPr vert="horz" lIns="91440" tIns="36000" rIns="91440" bIns="0" rtlCol="0" anchor="ctr">
            <a:noAutofit/>
          </a:bodyPr>
          <a:lstStyle/>
          <a:p>
            <a:r>
              <a:rPr kumimoji="1" lang="ja-JP" altLang="en-US" dirty="0" smtClean="0"/>
              <a:t>マスター タイトルの書式設定</a:t>
            </a:r>
            <a:endParaRPr kumimoji="1" lang="ja-JP" altLang="en-US" dirty="0"/>
          </a:p>
        </p:txBody>
      </p:sp>
      <p:sp>
        <p:nvSpPr>
          <p:cNvPr id="3" name="テキスト プレースホルダー"/>
          <p:cNvSpPr>
            <a:spLocks noGrp="1"/>
          </p:cNvSpPr>
          <p:nvPr>
            <p:ph type="body" idx="1"/>
          </p:nvPr>
        </p:nvSpPr>
        <p:spPr bwMode="gray">
          <a:xfrm>
            <a:off x="179387" y="836614"/>
            <a:ext cx="8785226" cy="5616574"/>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a:t>
            </a:r>
            <a:r>
              <a:rPr kumimoji="1" lang="en-US" altLang="ja-JP" dirty="0" smtClean="0"/>
              <a:t>2</a:t>
            </a:r>
            <a:r>
              <a:rPr kumimoji="1" lang="ja-JP" altLang="en-US" dirty="0" smtClean="0"/>
              <a:t>レベル</a:t>
            </a:r>
          </a:p>
          <a:p>
            <a:pPr lvl="2"/>
            <a:r>
              <a:rPr kumimoji="1" lang="ja-JP" altLang="en-US" dirty="0" smtClean="0"/>
              <a:t>第</a:t>
            </a:r>
            <a:r>
              <a:rPr kumimoji="1" lang="en-US" altLang="ja-JP" dirty="0" smtClean="0"/>
              <a:t>3</a:t>
            </a:r>
            <a:r>
              <a:rPr kumimoji="1" lang="ja-JP" altLang="en-US" dirty="0" smtClean="0"/>
              <a:t>レベル</a:t>
            </a:r>
          </a:p>
          <a:p>
            <a:pPr lvl="3"/>
            <a:r>
              <a:rPr kumimoji="1" lang="ja-JP" altLang="en-US" dirty="0" smtClean="0"/>
              <a:t>第</a:t>
            </a:r>
            <a:r>
              <a:rPr kumimoji="1" lang="en-US" altLang="ja-JP" dirty="0" smtClean="0"/>
              <a:t>4</a:t>
            </a:r>
            <a:r>
              <a:rPr kumimoji="1" lang="ja-JP" altLang="en-US" dirty="0" smtClean="0"/>
              <a:t>レベル</a:t>
            </a:r>
          </a:p>
        </p:txBody>
      </p:sp>
      <p:sp>
        <p:nvSpPr>
          <p:cNvPr id="8" name="PageNumber"/>
          <p:cNvSpPr txBox="1"/>
          <p:nvPr userDrawn="1"/>
        </p:nvSpPr>
        <p:spPr bwMode="black">
          <a:xfrm>
            <a:off x="8316520" y="6606080"/>
            <a:ext cx="684000" cy="215444"/>
          </a:xfrm>
          <a:prstGeom prst="rect">
            <a:avLst/>
          </a:prstGeom>
          <a:noFill/>
        </p:spPr>
        <p:txBody>
          <a:bodyPr wrap="non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F5524-168B-428D-88E2-BCDC17194B25}" type="slidenum">
              <a:rPr kumimoji="1" lang="ja-JP" altLang="en-US" sz="1000" b="0" i="0" u="none" strike="noStrike" kern="1200" cap="none" spc="0" normalizeH="0" baseline="0" noProof="0" smtClean="0">
                <a:ln>
                  <a:noFill/>
                </a:ln>
                <a:solidFill>
                  <a:srgbClr val="FFFFFF"/>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ja-JP" altLang="en-US" sz="1000" b="0" i="0" u="none" strike="noStrike" kern="1200" cap="none" spc="0" normalizeH="0" baseline="0" noProof="0" dirty="0" smtClean="0">
              <a:ln>
                <a:noFill/>
              </a:ln>
              <a:solidFill>
                <a:srgbClr val="FFFFFF"/>
              </a:solidFill>
              <a:effectLst/>
              <a:uLnTx/>
              <a:uFillTx/>
              <a:latin typeface="+mn-lt"/>
              <a:ea typeface="+mn-ea"/>
              <a:cs typeface="+mn-cs"/>
            </a:endParaRPr>
          </a:p>
        </p:txBody>
      </p:sp>
      <p:sp>
        <p:nvSpPr>
          <p:cNvPr id="10" name="Confidential"/>
          <p:cNvSpPr txBox="1"/>
          <p:nvPr userDrawn="1"/>
        </p:nvSpPr>
        <p:spPr bwMode="black">
          <a:xfrm>
            <a:off x="118609" y="6599089"/>
            <a:ext cx="1645001" cy="21544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smtClean="0">
                <a:ln>
                  <a:noFill/>
                </a:ln>
                <a:solidFill>
                  <a:srgbClr val="FFFFFF"/>
                </a:solidFill>
                <a:effectLst/>
                <a:uLnTx/>
                <a:uFillTx/>
                <a:latin typeface="+mn-lt"/>
                <a:ea typeface="+mn-ea"/>
                <a:cs typeface="+mn-cs"/>
              </a:rPr>
              <a:t>Exastro</a:t>
            </a:r>
          </a:p>
        </p:txBody>
      </p:sp>
    </p:spTree>
    <p:extLst>
      <p:ext uri="{BB962C8B-B14F-4D97-AF65-F5344CB8AC3E}">
        <p14:creationId xmlns:p14="http://schemas.microsoft.com/office/powerpoint/2010/main" val="654157217"/>
      </p:ext>
    </p:extLst>
  </p:cSld>
  <p:clrMap bg1="lt1" tx1="dk1" bg2="lt2" tx2="dk2" accent1="accent1" accent2="accent2" accent3="accent3" accent4="accent4" accent5="accent5" accent6="accent6" hlink="hlink" folHlink="folHlink"/>
  <p:sldLayoutIdLst>
    <p:sldLayoutId id="2147483690" r:id="rId1"/>
    <p:sldLayoutId id="2147483699" r:id="rId2"/>
    <p:sldLayoutId id="2147483670" r:id="rId3"/>
    <p:sldLayoutId id="2147483672" r:id="rId4"/>
    <p:sldLayoutId id="2147483695" r:id="rId5"/>
    <p:sldLayoutId id="2147483673" r:id="rId6"/>
    <p:sldLayoutId id="2147483674" r:id="rId7"/>
    <p:sldLayoutId id="2147483700" r:id="rId8"/>
    <p:sldLayoutId id="2147483701" r:id="rId9"/>
    <p:sldLayoutId id="2147483715" r:id="rId10"/>
    <p:sldLayoutId id="2147483716"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2400" b="0">
          <a:solidFill>
            <a:schemeClr val="bg1"/>
          </a:solidFill>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p:titleStyle>
    <p:bodyStyle>
      <a:lvl1pPr marL="180000" indent="-180000" algn="l" rtl="0" eaLnBrk="1" fontAlgn="base" hangingPunct="0">
        <a:spcBef>
          <a:spcPts val="500"/>
        </a:spcBef>
        <a:spcAft>
          <a:spcPct val="0"/>
        </a:spcAft>
        <a:buClr>
          <a:schemeClr val="accent6"/>
        </a:buClr>
        <a:buFont typeface="Arial" panose="020B0604020202020204" pitchFamily="34" charset="0"/>
        <a:buChar char="▌"/>
        <a:defRPr kumimoji="1" sz="2000" b="0">
          <a:solidFill>
            <a:schemeClr val="tx1"/>
          </a:solidFill>
          <a:latin typeface="+mn-lt"/>
          <a:ea typeface="+mn-ea"/>
          <a:cs typeface="+mn-cs"/>
        </a:defRPr>
      </a:lvl1pPr>
      <a:lvl2pPr marL="360000" indent="-180000" algn="l" rtl="0" eaLnBrk="1" fontAlgn="base" hangingPunct="0">
        <a:spcBef>
          <a:spcPts val="500"/>
        </a:spcBef>
        <a:spcAft>
          <a:spcPct val="0"/>
        </a:spcAft>
        <a:buClr>
          <a:schemeClr val="accent6"/>
        </a:buClr>
        <a:buFont typeface="Wingdings" pitchFamily="2" charset="2"/>
        <a:buChar char="l"/>
        <a:defRPr kumimoji="1" sz="1600" b="0">
          <a:solidFill>
            <a:schemeClr val="tx1"/>
          </a:solidFill>
          <a:latin typeface="+mn-lt"/>
          <a:ea typeface="+mn-ea"/>
        </a:defRPr>
      </a:lvl2pPr>
      <a:lvl3pPr marL="468000" indent="-108000" algn="l" rtl="0" eaLnBrk="1" fontAlgn="base" hangingPunct="0">
        <a:spcBef>
          <a:spcPts val="500"/>
        </a:spcBef>
        <a:spcAft>
          <a:spcPct val="0"/>
        </a:spcAft>
        <a:buClr>
          <a:schemeClr val="accent6"/>
        </a:buClr>
        <a:buFont typeface="Arial" panose="020B0604020202020204" pitchFamily="34" charset="0"/>
        <a:buChar char="•"/>
        <a:defRPr kumimoji="1" sz="1400" b="0">
          <a:solidFill>
            <a:schemeClr val="tx1"/>
          </a:solidFill>
          <a:latin typeface="+mn-lt"/>
          <a:ea typeface="+mn-ea"/>
        </a:defRPr>
      </a:lvl3pPr>
      <a:lvl4pPr marL="576000" indent="-108000" algn="l" rtl="0" eaLnBrk="1" fontAlgn="base" hangingPunct="0">
        <a:spcBef>
          <a:spcPts val="500"/>
        </a:spcBef>
        <a:spcAft>
          <a:spcPct val="0"/>
        </a:spcAft>
        <a:buClr>
          <a:schemeClr val="accent6"/>
        </a:buClr>
        <a:buFont typeface="Tahoma" pitchFamily="34" charset="0"/>
        <a:buChar char="–"/>
        <a:defRPr kumimoji="1" sz="1200" b="0">
          <a:solidFill>
            <a:schemeClr val="tx1"/>
          </a:solidFill>
          <a:latin typeface="+mn-lt"/>
          <a:ea typeface="+mn-ea"/>
        </a:defRPr>
      </a:lvl4pPr>
      <a:lvl5pPr marL="735013" indent="-157163" algn="l" rtl="0" eaLnBrk="0" fontAlgn="base" hangingPunct="0">
        <a:spcBef>
          <a:spcPct val="20000"/>
        </a:spcBef>
        <a:spcAft>
          <a:spcPct val="0"/>
        </a:spcAft>
        <a:buClr>
          <a:schemeClr val="accent6"/>
        </a:buClr>
        <a:buChar char="≫"/>
        <a:defRPr kumimoji="1" sz="1200" b="1">
          <a:solidFill>
            <a:schemeClr val="tx1"/>
          </a:solidFill>
          <a:latin typeface="+mj-lt"/>
          <a:ea typeface="+mn-ea"/>
        </a:defRPr>
      </a:lvl5pPr>
      <a:lvl6pPr marL="2514600" indent="-228600" algn="l" rtl="0" fontAlgn="base">
        <a:spcBef>
          <a:spcPct val="20000"/>
        </a:spcBef>
        <a:spcAft>
          <a:spcPct val="0"/>
        </a:spcAft>
        <a:buChar char="≫"/>
        <a:defRPr kumimoji="1" sz="2000">
          <a:solidFill>
            <a:schemeClr val="tx1"/>
          </a:solidFill>
          <a:latin typeface="Arial" charset="0"/>
          <a:ea typeface="+mn-ea"/>
        </a:defRPr>
      </a:lvl6pPr>
      <a:lvl7pPr marL="2971800" indent="-228600" algn="l" rtl="0" fontAlgn="base">
        <a:spcBef>
          <a:spcPct val="20000"/>
        </a:spcBef>
        <a:spcAft>
          <a:spcPct val="0"/>
        </a:spcAft>
        <a:buChar char="≫"/>
        <a:defRPr kumimoji="1" sz="2000">
          <a:solidFill>
            <a:schemeClr val="tx1"/>
          </a:solidFill>
          <a:latin typeface="Arial" charset="0"/>
          <a:ea typeface="+mn-ea"/>
        </a:defRPr>
      </a:lvl7pPr>
      <a:lvl8pPr marL="3429000" indent="-228600" algn="l" rtl="0" fontAlgn="base">
        <a:spcBef>
          <a:spcPct val="20000"/>
        </a:spcBef>
        <a:spcAft>
          <a:spcPct val="0"/>
        </a:spcAft>
        <a:buChar char="≫"/>
        <a:defRPr kumimoji="1" sz="2000">
          <a:solidFill>
            <a:schemeClr val="tx1"/>
          </a:solidFill>
          <a:latin typeface="Arial" charset="0"/>
          <a:ea typeface="+mn-ea"/>
        </a:defRPr>
      </a:lvl8pPr>
      <a:lvl9pPr marL="3886200" indent="-228600" algn="l" rtl="0" fontAlgn="base">
        <a:spcBef>
          <a:spcPct val="20000"/>
        </a:spcBef>
        <a:spcAft>
          <a:spcPct val="0"/>
        </a:spcAft>
        <a:buChar char="≫"/>
        <a:defRPr kumimoji="1" sz="2000">
          <a:solidFill>
            <a:schemeClr val="tx1"/>
          </a:solidFill>
          <a:latin typeface="Arial" charset="0"/>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9016B-CCA6-43BE-8BEE-59565A35F4F7}" type="datetimeFigureOut">
              <a:rPr kumimoji="1" lang="ja-JP" altLang="en-US" smtClean="0"/>
              <a:t>2021/6/15</a:t>
            </a:fld>
            <a:endParaRPr kumimoji="1" lang="ja-JP" altLang="en-US"/>
          </a:p>
        </p:txBody>
      </p:sp>
      <p:sp>
        <p:nvSpPr>
          <p:cNvPr id="5" name="フッター プレースホルダー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C995E-926A-4ADA-979B-28079B0D365E}" type="slidenum">
              <a:rPr kumimoji="1" lang="ja-JP" altLang="en-US" smtClean="0"/>
              <a:t>‹#›</a:t>
            </a:fld>
            <a:endParaRPr kumimoji="1" lang="ja-JP" altLang="en-US"/>
          </a:p>
        </p:txBody>
      </p:sp>
    </p:spTree>
    <p:extLst>
      <p:ext uri="{BB962C8B-B14F-4D97-AF65-F5344CB8AC3E}">
        <p14:creationId xmlns:p14="http://schemas.microsoft.com/office/powerpoint/2010/main" val="38944141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hyperlink" Target="https://exastro-suite.github.io/oase-docs/OASE_documents_ja/html/api/01_events_request.html#id3"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xastro-suite.github.io/it-automation-docs/asset/Learn_ja/ITA-online-install_ja.pdf" TargetMode="Externa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hyperlink" Target="https://exastro-suite.github.io/oase-docs/OASE_documents_ja/html/driver_install/index.html"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exastro-suite.github.io/oase-docs/OASE_documents_ja/html/settings/installation.html#id13"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exastro-suite.github.io/oase-docs/documents_ja.html"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0"/>
          </p:nvPr>
        </p:nvSpPr>
        <p:spPr>
          <a:xfrm>
            <a:off x="179513" y="6021361"/>
            <a:ext cx="8713087" cy="792000"/>
          </a:xfrm>
        </p:spPr>
        <p:txBody>
          <a:bodyPr/>
          <a:lstStyle/>
          <a:p>
            <a:r>
              <a:rPr lang="en-US" altLang="ja-JP" dirty="0"/>
              <a:t>Exastro Operation Autonomy Support Engine Version </a:t>
            </a:r>
            <a:r>
              <a:rPr lang="en-US" altLang="ja-JP" dirty="0" smtClean="0"/>
              <a:t>1.3.1</a:t>
            </a:r>
          </a:p>
          <a:p>
            <a:r>
              <a:rPr lang="en-US" altLang="ja-JP" dirty="0" smtClean="0"/>
              <a:t>Exastro</a:t>
            </a:r>
            <a:r>
              <a:rPr lang="ja-JP" altLang="en-US" dirty="0" smtClean="0"/>
              <a:t> </a:t>
            </a:r>
            <a:r>
              <a:rPr lang="en-US" altLang="ja-JP" dirty="0" smtClean="0"/>
              <a:t>developer</a:t>
            </a:r>
            <a:endParaRPr kumimoji="1" lang="ja-JP" altLang="en-US" dirty="0"/>
          </a:p>
        </p:txBody>
      </p:sp>
      <p:sp>
        <p:nvSpPr>
          <p:cNvPr id="5" name="タイトル 1"/>
          <p:cNvSpPr txBox="1">
            <a:spLocks/>
          </p:cNvSpPr>
          <p:nvPr/>
        </p:nvSpPr>
        <p:spPr bwMode="gray">
          <a:xfrm>
            <a:off x="0" y="3525379"/>
            <a:ext cx="9143999" cy="77501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r>
              <a:rPr lang="en-US" altLang="ja-JP" sz="4800" b="1" dirty="0" smtClean="0"/>
              <a:t>Bas</a:t>
            </a:r>
            <a:r>
              <a:rPr lang="en-US" altLang="ja-JP" sz="4800" b="1" dirty="0"/>
              <a:t>e</a:t>
            </a:r>
            <a:r>
              <a:rPr lang="en-US" altLang="ja-JP" sz="4800" b="1" dirty="0" smtClean="0"/>
              <a:t>【</a:t>
            </a:r>
            <a:r>
              <a:rPr lang="ja-JP" altLang="en-US" sz="4800" b="1" dirty="0" smtClean="0"/>
              <a:t>座学</a:t>
            </a:r>
            <a:r>
              <a:rPr lang="en-US" altLang="ja-JP" sz="4800" b="1" dirty="0" smtClean="0"/>
              <a:t>】</a:t>
            </a:r>
            <a:endParaRPr lang="en-US" altLang="ja-JP" sz="4800" b="1" kern="0" spc="-150" dirty="0" smtClean="0">
              <a:solidFill>
                <a:schemeClr val="tx2">
                  <a:lumMod val="75000"/>
                  <a:lumOff val="25000"/>
                </a:schemeClr>
              </a:solidFill>
            </a:endParaRPr>
          </a:p>
        </p:txBody>
      </p:sp>
      <p:sp>
        <p:nvSpPr>
          <p:cNvPr id="6" name="タイトル 1"/>
          <p:cNvSpPr txBox="1">
            <a:spLocks/>
          </p:cNvSpPr>
          <p:nvPr/>
        </p:nvSpPr>
        <p:spPr bwMode="gray">
          <a:xfrm>
            <a:off x="0" y="5493437"/>
            <a:ext cx="9144000" cy="251795"/>
          </a:xfrm>
          <a:prstGeom prst="rect">
            <a:avLst/>
          </a:prstGeom>
        </p:spPr>
        <p:txBody>
          <a:bodyPr vert="horz" wrap="square" lIns="91440" tIns="36000" rIns="91440" bIns="0" rtlCol="0" anchor="b" anchorCtr="0">
            <a:spAutoFit/>
          </a:bodyPr>
          <a:lstStyle>
            <a:lvl1pPr algn="ctr" rtl="0" eaLnBrk="0" fontAlgn="base" hangingPunct="0">
              <a:spcBef>
                <a:spcPct val="0"/>
              </a:spcBef>
              <a:spcAft>
                <a:spcPct val="0"/>
              </a:spcAft>
              <a:defRPr kumimoji="1" sz="3200" b="0">
                <a:solidFill>
                  <a:schemeClr val="accent6"/>
                </a:solidFill>
                <a:effectLst/>
                <a:latin typeface="+mj-lt"/>
                <a:ea typeface="+mj-ea"/>
                <a:cs typeface="+mj-cs"/>
              </a:defRPr>
            </a:lvl1pPr>
            <a:lvl2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2pPr>
            <a:lvl3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3pPr>
            <a:lvl4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4pPr>
            <a:lvl5pPr algn="l" rtl="0" eaLnBrk="0" fontAlgn="base" hangingPunct="0">
              <a:spcBef>
                <a:spcPct val="0"/>
              </a:spcBef>
              <a:spcAft>
                <a:spcPct val="0"/>
              </a:spcAft>
              <a:defRPr kumimoji="1" sz="2800">
                <a:solidFill>
                  <a:schemeClr val="tx1"/>
                </a:solidFill>
                <a:latin typeface="HGP創英角ｺﾞｼｯｸUB" pitchFamily="50" charset="-128"/>
                <a:ea typeface="ＭＳ Ｐゴシック" charset="-128"/>
              </a:defRPr>
            </a:lvl5pPr>
            <a:lvl6pPr marL="457200" algn="l" rtl="0" fontAlgn="base">
              <a:spcBef>
                <a:spcPct val="0"/>
              </a:spcBef>
              <a:spcAft>
                <a:spcPct val="0"/>
              </a:spcAft>
              <a:defRPr kumimoji="1" sz="2800">
                <a:solidFill>
                  <a:schemeClr val="tx1"/>
                </a:solidFill>
                <a:latin typeface="HGP創英角ｺﾞｼｯｸUB" pitchFamily="50" charset="-128"/>
                <a:ea typeface="ＭＳ Ｐゴシック" charset="-128"/>
              </a:defRPr>
            </a:lvl6pPr>
            <a:lvl7pPr marL="914400" algn="l" rtl="0" fontAlgn="base">
              <a:spcBef>
                <a:spcPct val="0"/>
              </a:spcBef>
              <a:spcAft>
                <a:spcPct val="0"/>
              </a:spcAft>
              <a:defRPr kumimoji="1" sz="2800">
                <a:solidFill>
                  <a:schemeClr val="tx1"/>
                </a:solidFill>
                <a:latin typeface="HGP創英角ｺﾞｼｯｸUB" pitchFamily="50" charset="-128"/>
                <a:ea typeface="ＭＳ Ｐゴシック" charset="-128"/>
              </a:defRPr>
            </a:lvl7pPr>
            <a:lvl8pPr marL="1371600" algn="l" rtl="0" fontAlgn="base">
              <a:spcBef>
                <a:spcPct val="0"/>
              </a:spcBef>
              <a:spcAft>
                <a:spcPct val="0"/>
              </a:spcAft>
              <a:defRPr kumimoji="1" sz="2800">
                <a:solidFill>
                  <a:schemeClr val="tx1"/>
                </a:solidFill>
                <a:latin typeface="HGP創英角ｺﾞｼｯｸUB" pitchFamily="50" charset="-128"/>
                <a:ea typeface="ＭＳ Ｐゴシック" charset="-128"/>
              </a:defRPr>
            </a:lvl8pPr>
            <a:lvl9pPr marL="1828800" algn="l" rtl="0" fontAlgn="base">
              <a:spcBef>
                <a:spcPct val="0"/>
              </a:spcBef>
              <a:spcAft>
                <a:spcPct val="0"/>
              </a:spcAft>
              <a:defRPr kumimoji="1" sz="2800">
                <a:solidFill>
                  <a:schemeClr val="tx1"/>
                </a:solidFill>
                <a:latin typeface="HGP創英角ｺﾞｼｯｸUB" pitchFamily="50" charset="-128"/>
                <a:ea typeface="ＭＳ Ｐゴシック" charset="-128"/>
              </a:defRPr>
            </a:lvl9pPr>
          </a:lstStyle>
          <a:p>
            <a:pPr algn="r"/>
            <a:r>
              <a:rPr lang="en-US" altLang="ja-JP" sz="1400" b="1" kern="0" dirty="0">
                <a:solidFill>
                  <a:schemeClr val="tx2">
                    <a:lumMod val="75000"/>
                    <a:lumOff val="25000"/>
                  </a:schemeClr>
                </a:solidFill>
                <a:latin typeface="+mn-lt"/>
              </a:rPr>
              <a:t>※</a:t>
            </a:r>
            <a:r>
              <a:rPr lang="ja-JP" altLang="en-US" sz="1400" b="1" kern="0" dirty="0" smtClean="0">
                <a:solidFill>
                  <a:schemeClr val="tx2">
                    <a:lumMod val="75000"/>
                    <a:lumOff val="25000"/>
                  </a:schemeClr>
                </a:solidFill>
                <a:latin typeface="+mn-lt"/>
              </a:rPr>
              <a:t>本書では「</a:t>
            </a:r>
            <a:r>
              <a:rPr lang="en-US" altLang="ja-JP" sz="1400" b="1" kern="0" dirty="0">
                <a:solidFill>
                  <a:schemeClr val="tx2">
                    <a:lumMod val="75000"/>
                    <a:lumOff val="25000"/>
                  </a:schemeClr>
                </a:solidFill>
                <a:latin typeface="+mn-lt"/>
              </a:rPr>
              <a:t>Operation Autonomy Support Engine</a:t>
            </a:r>
            <a:r>
              <a:rPr lang="ja-JP" altLang="en-US" sz="1400" b="1" kern="0" dirty="0" smtClean="0">
                <a:solidFill>
                  <a:schemeClr val="tx2">
                    <a:lumMod val="75000"/>
                    <a:lumOff val="25000"/>
                  </a:schemeClr>
                </a:solidFill>
                <a:latin typeface="+mn-lt"/>
              </a:rPr>
              <a:t>」を「</a:t>
            </a:r>
            <a:r>
              <a:rPr lang="en-US" altLang="ja-JP" sz="1400" b="1" kern="0" dirty="0" smtClean="0">
                <a:solidFill>
                  <a:schemeClr val="tx2">
                    <a:lumMod val="75000"/>
                    <a:lumOff val="25000"/>
                  </a:schemeClr>
                </a:solidFill>
                <a:latin typeface="+mn-lt"/>
              </a:rPr>
              <a:t>OASE</a:t>
            </a:r>
            <a:r>
              <a:rPr lang="ja-JP" altLang="en-US" sz="1400" b="1" kern="0" dirty="0" smtClean="0">
                <a:solidFill>
                  <a:schemeClr val="tx2">
                    <a:lumMod val="75000"/>
                    <a:lumOff val="25000"/>
                  </a:schemeClr>
                </a:solidFill>
                <a:latin typeface="+mn-lt"/>
              </a:rPr>
              <a:t>」として記載します</a:t>
            </a:r>
            <a:r>
              <a:rPr lang="ja-JP" altLang="en-US" sz="1400" b="1" kern="0" dirty="0">
                <a:solidFill>
                  <a:schemeClr val="tx2">
                    <a:lumMod val="75000"/>
                    <a:lumOff val="25000"/>
                  </a:schemeClr>
                </a:solidFill>
                <a:latin typeface="+mn-lt"/>
              </a:rPr>
              <a:t>。</a:t>
            </a: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00" y="247474"/>
            <a:ext cx="3528490" cy="826990"/>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348850"/>
            <a:ext cx="7315200" cy="1095375"/>
          </a:xfrm>
          <a:prstGeom prst="rect">
            <a:avLst/>
          </a:prstGeom>
        </p:spPr>
      </p:pic>
    </p:spTree>
    <p:extLst>
      <p:ext uri="{BB962C8B-B14F-4D97-AF65-F5344CB8AC3E}">
        <p14:creationId xmlns:p14="http://schemas.microsoft.com/office/powerpoint/2010/main" val="320816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3" y="836712"/>
            <a:ext cx="8713088" cy="5616476"/>
          </a:xfrm>
        </p:spPr>
        <p:txBody>
          <a:bodyPr/>
          <a:lstStyle/>
          <a:p>
            <a:r>
              <a:rPr lang="ja-JP" altLang="en-US" dirty="0" smtClean="0"/>
              <a:t>画面へのアクセス権限をグループ単位で設定することが可能</a:t>
            </a:r>
            <a:endParaRPr lang="en-US" altLang="ja-JP" dirty="0" smtClean="0"/>
          </a:p>
          <a:p>
            <a:pPr lvl="1"/>
            <a:endParaRPr lang="en-US" altLang="ja-JP" dirty="0" smtClean="0"/>
          </a:p>
          <a:p>
            <a:pPr lvl="1"/>
            <a:r>
              <a:rPr lang="ja-JP" altLang="en-US" dirty="0" smtClean="0"/>
              <a:t>アクセス権限は「</a:t>
            </a:r>
            <a:r>
              <a:rPr lang="ja-JP" altLang="en-US" dirty="0"/>
              <a:t>グループ」画面で設定</a:t>
            </a:r>
            <a:r>
              <a:rPr lang="ja-JP" altLang="en-US" dirty="0" smtClean="0"/>
              <a:t>可能</a:t>
            </a:r>
            <a:endParaRPr lang="en-US" altLang="ja-JP" dirty="0" smtClean="0"/>
          </a:p>
          <a:p>
            <a:pPr marL="180000" lvl="1" indent="0">
              <a:buNone/>
            </a:pPr>
            <a:endParaRPr lang="en-US" altLang="ja-JP" dirty="0"/>
          </a:p>
          <a:p>
            <a:pPr lvl="1"/>
            <a:r>
              <a:rPr lang="ja-JP" altLang="en-US" dirty="0" smtClean="0"/>
              <a:t>以下画面へのアクセス権限を設定可能</a:t>
            </a:r>
            <a:endParaRPr lang="en-US" altLang="ja-JP" dirty="0"/>
          </a:p>
          <a:p>
            <a:pPr lvl="2"/>
            <a:r>
              <a:rPr lang="ja-JP" altLang="en-US" dirty="0" smtClean="0"/>
              <a:t>ディシジョンテーブル</a:t>
            </a:r>
            <a:endParaRPr lang="en-US" altLang="ja-JP" dirty="0" smtClean="0"/>
          </a:p>
          <a:p>
            <a:pPr lvl="2"/>
            <a:r>
              <a:rPr lang="ja-JP" altLang="en-US" dirty="0" smtClean="0"/>
              <a:t>トークン払い出し</a:t>
            </a:r>
            <a:endParaRPr lang="en-US" altLang="ja-JP" dirty="0"/>
          </a:p>
          <a:p>
            <a:pPr lvl="2"/>
            <a:r>
              <a:rPr lang="ja-JP" altLang="en-US" dirty="0" smtClean="0"/>
              <a:t>システム設定</a:t>
            </a:r>
            <a:endParaRPr lang="en-US" altLang="ja-JP" dirty="0"/>
          </a:p>
          <a:p>
            <a:pPr lvl="2"/>
            <a:r>
              <a:rPr lang="en-US" altLang="ja-JP" dirty="0" smtClean="0"/>
              <a:t>SSO</a:t>
            </a:r>
            <a:r>
              <a:rPr lang="ja-JP" altLang="en-US" dirty="0" smtClean="0"/>
              <a:t>設定</a:t>
            </a:r>
            <a:endParaRPr lang="en-US" altLang="ja-JP" dirty="0" smtClean="0"/>
          </a:p>
          <a:p>
            <a:pPr lvl="2"/>
            <a:r>
              <a:rPr lang="ja-JP" altLang="en-US" dirty="0" smtClean="0"/>
              <a:t>グループ</a:t>
            </a:r>
            <a:endParaRPr lang="en-US" altLang="ja-JP" dirty="0" smtClean="0"/>
          </a:p>
          <a:p>
            <a:pPr lvl="2"/>
            <a:r>
              <a:rPr lang="ja-JP" altLang="en-US" dirty="0" smtClean="0"/>
              <a:t>ユーザ</a:t>
            </a:r>
            <a:endParaRPr lang="en-US" altLang="ja-JP" dirty="0" smtClean="0"/>
          </a:p>
          <a:p>
            <a:pPr lvl="2"/>
            <a:r>
              <a:rPr lang="ja-JP" altLang="en-US" dirty="0" smtClean="0"/>
              <a:t>アクション設定</a:t>
            </a:r>
            <a:endParaRPr lang="en-US" altLang="ja-JP" dirty="0" smtClean="0"/>
          </a:p>
          <a:p>
            <a:pPr lvl="1"/>
            <a:endParaRPr lang="en-US" altLang="ja-JP" dirty="0" smtClean="0"/>
          </a:p>
          <a:p>
            <a:pPr lvl="1"/>
            <a:r>
              <a:rPr lang="ja-JP" altLang="en-US" dirty="0" smtClean="0"/>
              <a:t>以下</a:t>
            </a:r>
            <a:r>
              <a:rPr lang="ja-JP" altLang="en-US" dirty="0"/>
              <a:t>の権限から</a:t>
            </a:r>
            <a:r>
              <a:rPr lang="ja-JP" altLang="en-US" dirty="0" smtClean="0"/>
              <a:t>選択</a:t>
            </a:r>
            <a:endParaRPr lang="en-US" altLang="ja-JP" dirty="0"/>
          </a:p>
          <a:p>
            <a:pPr lvl="2"/>
            <a:r>
              <a:rPr lang="ja-JP" altLang="en-US" dirty="0"/>
              <a:t>権限無し：</a:t>
            </a:r>
            <a:r>
              <a:rPr lang="ja-JP" altLang="en-US" dirty="0" smtClean="0"/>
              <a:t>画面表示しない</a:t>
            </a:r>
            <a:endParaRPr lang="en-US" altLang="ja-JP" dirty="0"/>
          </a:p>
          <a:p>
            <a:pPr lvl="2"/>
            <a:r>
              <a:rPr lang="ja-JP" altLang="en-US" dirty="0"/>
              <a:t>参照のみ：</a:t>
            </a:r>
            <a:r>
              <a:rPr lang="ja-JP" altLang="en-US" dirty="0" smtClean="0"/>
              <a:t>画面を表示するが更新不可</a:t>
            </a:r>
            <a:endParaRPr lang="en-US" altLang="ja-JP" dirty="0"/>
          </a:p>
          <a:p>
            <a:pPr lvl="2"/>
            <a:r>
              <a:rPr lang="ja-JP" altLang="en-US" dirty="0"/>
              <a:t>更新可能：</a:t>
            </a:r>
            <a:r>
              <a:rPr lang="ja-JP" altLang="en-US" dirty="0" smtClean="0"/>
              <a:t>画面表示および更新可能</a:t>
            </a:r>
            <a:endParaRPr lang="en-US" altLang="ja-JP" dirty="0"/>
          </a:p>
          <a:p>
            <a:pPr marL="180000" lvl="1" indent="0">
              <a:buNone/>
            </a:pPr>
            <a:endParaRPr lang="en-US" altLang="ja-JP" dirty="0" smtClean="0"/>
          </a:p>
        </p:txBody>
      </p:sp>
      <p:sp>
        <p:nvSpPr>
          <p:cNvPr id="2" name="タイトル 1"/>
          <p:cNvSpPr>
            <a:spLocks noGrp="1"/>
          </p:cNvSpPr>
          <p:nvPr>
            <p:ph type="title"/>
          </p:nvPr>
        </p:nvSpPr>
        <p:spPr/>
        <p:txBody>
          <a:bodyPr>
            <a:normAutofit/>
          </a:bodyPr>
          <a:lstStyle/>
          <a:p>
            <a:r>
              <a:rPr lang="en-US" altLang="ja-JP" dirty="0" smtClean="0"/>
              <a:t>2.1</a:t>
            </a:r>
            <a:r>
              <a:rPr lang="ja-JP" altLang="en-US" dirty="0" smtClean="0"/>
              <a:t>　権限の設定　</a:t>
            </a:r>
            <a:r>
              <a:rPr lang="en-US" altLang="ja-JP" dirty="0" smtClean="0"/>
              <a:t>[</a:t>
            </a:r>
            <a:r>
              <a:rPr lang="ja-JP" altLang="en-US" dirty="0" smtClean="0"/>
              <a:t>アクセス権限</a:t>
            </a:r>
            <a:r>
              <a:rPr lang="en-US" altLang="ja-JP" dirty="0" smtClean="0"/>
              <a:t>]</a:t>
            </a:r>
            <a:r>
              <a:rPr lang="ja-JP" altLang="en-US" dirty="0" smtClean="0"/>
              <a:t> （</a:t>
            </a:r>
            <a:r>
              <a:rPr lang="en-US" altLang="ja-JP" dirty="0"/>
              <a:t>2</a:t>
            </a:r>
            <a:r>
              <a:rPr lang="en-US" altLang="ja-JP" dirty="0" smtClean="0"/>
              <a:t>/5</a:t>
            </a:r>
            <a:r>
              <a:rPr lang="ja-JP" altLang="en-US" dirty="0" smtClean="0"/>
              <a:t>）</a:t>
            </a:r>
            <a:endParaRPr lang="ja-JP" altLang="en-US" dirty="0"/>
          </a:p>
        </p:txBody>
      </p:sp>
      <p:pic>
        <p:nvPicPr>
          <p:cNvPr id="12" name="図 11"/>
          <p:cNvPicPr>
            <a:picLocks noChangeAspect="1"/>
          </p:cNvPicPr>
          <p:nvPr/>
        </p:nvPicPr>
        <p:blipFill>
          <a:blip r:embed="rId2"/>
          <a:stretch>
            <a:fillRect/>
          </a:stretch>
        </p:blipFill>
        <p:spPr>
          <a:xfrm>
            <a:off x="4283960" y="2276840"/>
            <a:ext cx="4402811" cy="3945594"/>
          </a:xfrm>
          <a:prstGeom prst="rect">
            <a:avLst/>
          </a:prstGeom>
        </p:spPr>
      </p:pic>
    </p:spTree>
    <p:extLst>
      <p:ext uri="{BB962C8B-B14F-4D97-AF65-F5344CB8AC3E}">
        <p14:creationId xmlns:p14="http://schemas.microsoft.com/office/powerpoint/2010/main" val="709629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lstStyle/>
          <a:p>
            <a:r>
              <a:rPr kumimoji="1" lang="ja-JP" altLang="en-US" dirty="0" smtClean="0"/>
              <a:t>例</a:t>
            </a:r>
            <a:r>
              <a:rPr lang="ja-JP" altLang="en-US" dirty="0"/>
              <a:t>　</a:t>
            </a:r>
            <a:r>
              <a:rPr lang="ja-JP" altLang="en-US" dirty="0" smtClean="0"/>
              <a:t>グループ</a:t>
            </a:r>
            <a:r>
              <a:rPr kumimoji="1" lang="ja-JP" altLang="en-US" dirty="0" smtClean="0"/>
              <a:t>「</a:t>
            </a:r>
            <a:r>
              <a:rPr kumimoji="1" lang="en-US" altLang="ja-JP" dirty="0" smtClean="0"/>
              <a:t>group_A</a:t>
            </a:r>
            <a:r>
              <a:rPr kumimoji="1" lang="ja-JP" altLang="en-US" dirty="0" smtClean="0"/>
              <a:t>」、ユーザ「</a:t>
            </a:r>
            <a:r>
              <a:rPr kumimoji="1" lang="en-US" altLang="ja-JP" dirty="0" smtClean="0"/>
              <a:t>user_A</a:t>
            </a:r>
            <a:r>
              <a:rPr kumimoji="1" lang="ja-JP" altLang="en-US" dirty="0" smtClean="0"/>
              <a:t>」を作成しアクセス権限を設定する</a:t>
            </a:r>
            <a:r>
              <a:rPr kumimoji="1" lang="en-US" altLang="ja-JP" dirty="0" smtClean="0"/>
              <a:t>(1/3)</a:t>
            </a:r>
          </a:p>
          <a:p>
            <a:pPr lvl="1"/>
            <a:endParaRPr lang="en-US" altLang="ja-JP" dirty="0" smtClean="0"/>
          </a:p>
          <a:p>
            <a:pPr marL="522900" lvl="1" indent="-342900">
              <a:buFont typeface="+mj-ea"/>
              <a:buAutoNum type="circleNumDbPlain"/>
            </a:pPr>
            <a:r>
              <a:rPr lang="ja-JP" altLang="en-US" dirty="0" smtClean="0"/>
              <a:t>「</a:t>
            </a:r>
            <a:r>
              <a:rPr lang="ja-JP" altLang="en-US" dirty="0"/>
              <a:t>システム管理者」でログインし「</a:t>
            </a:r>
            <a:r>
              <a:rPr lang="en-US" altLang="ja-JP" dirty="0"/>
              <a:t>group_A</a:t>
            </a:r>
            <a:r>
              <a:rPr lang="ja-JP" altLang="en-US" dirty="0"/>
              <a:t>」を作成</a:t>
            </a:r>
          </a:p>
          <a:p>
            <a:pPr marL="522900" lvl="1" indent="-342900">
              <a:buFont typeface="+mj-ea"/>
              <a:buAutoNum type="circleNumDbPlain"/>
            </a:pPr>
            <a:r>
              <a:rPr lang="ja-JP" altLang="en-US" dirty="0"/>
              <a:t>「</a:t>
            </a:r>
            <a:r>
              <a:rPr lang="en-US" altLang="ja-JP" dirty="0"/>
              <a:t>group_A</a:t>
            </a:r>
            <a:r>
              <a:rPr lang="ja-JP" altLang="en-US" dirty="0"/>
              <a:t>」にアクセス権限を</a:t>
            </a:r>
            <a:r>
              <a:rPr lang="ja-JP" altLang="en-US" dirty="0" smtClean="0"/>
              <a:t>設定</a:t>
            </a:r>
            <a:endParaRPr lang="ja-JP" altLang="en-US" dirty="0"/>
          </a:p>
          <a:p>
            <a:pPr lvl="1"/>
            <a:endParaRPr kumimoji="1" lang="en-US" altLang="ja-JP" dirty="0" smtClean="0"/>
          </a:p>
        </p:txBody>
      </p:sp>
      <p:sp>
        <p:nvSpPr>
          <p:cNvPr id="4" name="タイトル 1"/>
          <p:cNvSpPr>
            <a:spLocks noGrp="1"/>
          </p:cNvSpPr>
          <p:nvPr>
            <p:ph type="title"/>
          </p:nvPr>
        </p:nvSpPr>
        <p:spPr>
          <a:xfrm>
            <a:off x="179513" y="115200"/>
            <a:ext cx="8784000" cy="468000"/>
          </a:xfrm>
        </p:spPr>
        <p:txBody>
          <a:bodyPr>
            <a:normAutofit/>
          </a:bodyPr>
          <a:lstStyle/>
          <a:p>
            <a:r>
              <a:rPr lang="en-US" altLang="ja-JP" dirty="0" smtClean="0"/>
              <a:t>2.1</a:t>
            </a:r>
            <a:r>
              <a:rPr lang="ja-JP" altLang="en-US" dirty="0"/>
              <a:t>　</a:t>
            </a:r>
            <a:r>
              <a:rPr lang="ja-JP" altLang="en-US" dirty="0" smtClean="0"/>
              <a:t>権限の</a:t>
            </a:r>
            <a:r>
              <a:rPr lang="ja-JP" altLang="en-US" dirty="0"/>
              <a:t>設定　</a:t>
            </a:r>
            <a:r>
              <a:rPr lang="en-US" altLang="ja-JP" dirty="0"/>
              <a:t>[</a:t>
            </a:r>
            <a:r>
              <a:rPr lang="ja-JP" altLang="en-US" dirty="0"/>
              <a:t>アクセス権限</a:t>
            </a:r>
            <a:r>
              <a:rPr lang="en-US" altLang="ja-JP" dirty="0"/>
              <a:t>]</a:t>
            </a:r>
            <a:r>
              <a:rPr lang="ja-JP" altLang="en-US" dirty="0"/>
              <a:t> </a:t>
            </a:r>
            <a:r>
              <a:rPr lang="ja-JP" altLang="en-US" dirty="0" smtClean="0"/>
              <a:t>（</a:t>
            </a:r>
            <a:r>
              <a:rPr lang="en-US" altLang="ja-JP" dirty="0"/>
              <a:t>3</a:t>
            </a:r>
            <a:r>
              <a:rPr lang="en-US" altLang="ja-JP" dirty="0" smtClean="0"/>
              <a:t>/5</a:t>
            </a:r>
            <a:r>
              <a:rPr lang="ja-JP" altLang="en-US" dirty="0" smtClean="0"/>
              <a:t>）</a:t>
            </a:r>
            <a:endParaRPr lang="ja-JP" altLang="en-US" dirty="0"/>
          </a:p>
        </p:txBody>
      </p:sp>
      <p:pic>
        <p:nvPicPr>
          <p:cNvPr id="5" name="図 4"/>
          <p:cNvPicPr>
            <a:picLocks noChangeAspect="1"/>
          </p:cNvPicPr>
          <p:nvPr/>
        </p:nvPicPr>
        <p:blipFill>
          <a:blip r:embed="rId2"/>
          <a:stretch>
            <a:fillRect/>
          </a:stretch>
        </p:blipFill>
        <p:spPr>
          <a:xfrm>
            <a:off x="672058" y="2692944"/>
            <a:ext cx="4620042" cy="2968366"/>
          </a:xfrm>
          <a:prstGeom prst="rect">
            <a:avLst/>
          </a:prstGeom>
        </p:spPr>
      </p:pic>
      <p:sp>
        <p:nvSpPr>
          <p:cNvPr id="13" name="角丸四角形 12"/>
          <p:cNvSpPr/>
          <p:nvPr/>
        </p:nvSpPr>
        <p:spPr bwMode="auto">
          <a:xfrm>
            <a:off x="719999" y="4642019"/>
            <a:ext cx="2144592" cy="478935"/>
          </a:xfrm>
          <a:prstGeom prst="roundRect">
            <a:avLst>
              <a:gd name="adj" fmla="val 17871"/>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53" name="角丸四角形 52"/>
          <p:cNvSpPr/>
          <p:nvPr/>
        </p:nvSpPr>
        <p:spPr bwMode="auto">
          <a:xfrm>
            <a:off x="5776513" y="3263785"/>
            <a:ext cx="2880000" cy="3019884"/>
          </a:xfrm>
          <a:prstGeom prst="roundRect">
            <a:avLst>
              <a:gd name="adj" fmla="val 6321"/>
            </a:avLst>
          </a:prstGeom>
          <a:solidFill>
            <a:schemeClr val="bg1"/>
          </a:solidFill>
          <a:ln w="38100">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200" b="1" dirty="0" smtClean="0">
                <a:latin typeface="+mn-ea"/>
              </a:rPr>
              <a:t>　　</a:t>
            </a:r>
            <a:r>
              <a:rPr lang="en-US" altLang="ja-JP" sz="1200" b="1" dirty="0" smtClean="0">
                <a:latin typeface="+mn-ea"/>
              </a:rPr>
              <a:t>group_A</a:t>
            </a:r>
            <a:r>
              <a:rPr lang="ja-JP" altLang="en-US" sz="1200" b="1" dirty="0" smtClean="0">
                <a:latin typeface="+mn-ea"/>
              </a:rPr>
              <a:t>のアクセス権限</a:t>
            </a:r>
            <a:endParaRPr kumimoji="1" lang="ja-JP" altLang="en-US" sz="1200" b="1" dirty="0" smtClean="0">
              <a:latin typeface="+mn-ea"/>
            </a:endParaRPr>
          </a:p>
        </p:txBody>
      </p:sp>
      <p:graphicFrame>
        <p:nvGraphicFramePr>
          <p:cNvPr id="2" name="表 1"/>
          <p:cNvGraphicFramePr>
            <a:graphicFrameLocks noGrp="1"/>
          </p:cNvGraphicFramePr>
          <p:nvPr>
            <p:extLst>
              <p:ext uri="{D42A27DB-BD31-4B8C-83A1-F6EECF244321}">
                <p14:modId xmlns:p14="http://schemas.microsoft.com/office/powerpoint/2010/main" val="3729477561"/>
              </p:ext>
            </p:extLst>
          </p:nvPr>
        </p:nvGraphicFramePr>
        <p:xfrm>
          <a:off x="5925596" y="3751801"/>
          <a:ext cx="2604136" cy="2387849"/>
        </p:xfrm>
        <a:graphic>
          <a:graphicData uri="http://schemas.openxmlformats.org/drawingml/2006/table">
            <a:tbl>
              <a:tblPr firstRow="1" bandRow="1">
                <a:tableStyleId>{5C22544A-7EE6-4342-B048-85BDC9FD1C3A}</a:tableStyleId>
              </a:tblPr>
              <a:tblGrid>
                <a:gridCol w="1759268">
                  <a:extLst>
                    <a:ext uri="{9D8B030D-6E8A-4147-A177-3AD203B41FA5}">
                      <a16:colId xmlns:a16="http://schemas.microsoft.com/office/drawing/2014/main" val="2068615160"/>
                    </a:ext>
                  </a:extLst>
                </a:gridCol>
                <a:gridCol w="844868">
                  <a:extLst>
                    <a:ext uri="{9D8B030D-6E8A-4147-A177-3AD203B41FA5}">
                      <a16:colId xmlns:a16="http://schemas.microsoft.com/office/drawing/2014/main" val="2185847606"/>
                    </a:ext>
                  </a:extLst>
                </a:gridCol>
              </a:tblGrid>
              <a:tr h="335568">
                <a:tc>
                  <a:txBody>
                    <a:bodyPr/>
                    <a:lstStyle/>
                    <a:p>
                      <a:pPr algn="ctr"/>
                      <a:r>
                        <a:rPr kumimoji="1" lang="ja-JP" altLang="en-US" sz="1200" dirty="0" smtClean="0">
                          <a:latin typeface="+mn-ea"/>
                          <a:ea typeface="+mn-ea"/>
                        </a:rPr>
                        <a:t>画面</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dirty="0" smtClean="0">
                          <a:latin typeface="+mn-ea"/>
                          <a:ea typeface="+mn-ea"/>
                        </a:rPr>
                        <a:t>権限</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3940336328"/>
                  </a:ext>
                </a:extLst>
              </a:tr>
              <a:tr h="293183">
                <a:tc>
                  <a:txBody>
                    <a:bodyPr/>
                    <a:lstStyle/>
                    <a:p>
                      <a:r>
                        <a:rPr kumimoji="1" lang="ja-JP" altLang="en-US" sz="1200" dirty="0" smtClean="0">
                          <a:latin typeface="+mn-ea"/>
                          <a:ea typeface="+mn-ea"/>
                        </a:rPr>
                        <a:t>ディシジョンテーブル</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更新可能</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07935678"/>
                  </a:ext>
                </a:extLst>
              </a:tr>
              <a:tr h="293183">
                <a:tc>
                  <a:txBody>
                    <a:bodyPr/>
                    <a:lstStyle/>
                    <a:p>
                      <a:r>
                        <a:rPr kumimoji="1" lang="ja-JP" altLang="en-US" sz="1200" dirty="0" smtClean="0">
                          <a:latin typeface="+mn-ea"/>
                          <a:ea typeface="+mn-ea"/>
                        </a:rPr>
                        <a:t>トークン払い出し</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更新可能</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227713"/>
                  </a:ext>
                </a:extLst>
              </a:tr>
              <a:tr h="293183">
                <a:tc>
                  <a:txBody>
                    <a:bodyPr/>
                    <a:lstStyle/>
                    <a:p>
                      <a:r>
                        <a:rPr kumimoji="1" lang="ja-JP" altLang="en-US" sz="1200" dirty="0" smtClean="0">
                          <a:latin typeface="+mn-ea"/>
                          <a:ea typeface="+mn-ea"/>
                        </a:rPr>
                        <a:t>システム設定</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権限なし</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68915487"/>
                  </a:ext>
                </a:extLst>
              </a:tr>
              <a:tr h="293183">
                <a:tc>
                  <a:txBody>
                    <a:bodyPr/>
                    <a:lstStyle/>
                    <a:p>
                      <a:r>
                        <a:rPr kumimoji="1" lang="en-US" altLang="ja-JP" sz="1200" dirty="0" smtClean="0">
                          <a:latin typeface="+mn-ea"/>
                          <a:ea typeface="+mn-ea"/>
                        </a:rPr>
                        <a:t>SSO</a:t>
                      </a:r>
                      <a:r>
                        <a:rPr kumimoji="1" lang="ja-JP" altLang="en-US" sz="1200" dirty="0" smtClean="0">
                          <a:latin typeface="+mn-ea"/>
                          <a:ea typeface="+mn-ea"/>
                        </a:rPr>
                        <a:t>設定</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権限なし</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755116"/>
                  </a:ext>
                </a:extLst>
              </a:tr>
              <a:tr h="293183">
                <a:tc>
                  <a:txBody>
                    <a:bodyPr/>
                    <a:lstStyle/>
                    <a:p>
                      <a:r>
                        <a:rPr kumimoji="1" lang="ja-JP" altLang="en-US" sz="1200" dirty="0" smtClean="0">
                          <a:latin typeface="+mn-ea"/>
                          <a:ea typeface="+mn-ea"/>
                        </a:rPr>
                        <a:t>グループ</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参照のみ</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96260077"/>
                  </a:ext>
                </a:extLst>
              </a:tr>
              <a:tr h="293183">
                <a:tc>
                  <a:txBody>
                    <a:bodyPr/>
                    <a:lstStyle/>
                    <a:p>
                      <a:r>
                        <a:rPr kumimoji="1" lang="ja-JP" altLang="en-US" sz="1200" dirty="0" smtClean="0">
                          <a:latin typeface="+mn-ea"/>
                          <a:ea typeface="+mn-ea"/>
                        </a:rPr>
                        <a:t>ユーザ</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参照のみ</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20525123"/>
                  </a:ext>
                </a:extLst>
              </a:tr>
              <a:tr h="293183">
                <a:tc>
                  <a:txBody>
                    <a:bodyPr/>
                    <a:lstStyle/>
                    <a:p>
                      <a:r>
                        <a:rPr kumimoji="1" lang="ja-JP" altLang="en-US" sz="1200" dirty="0" smtClean="0">
                          <a:latin typeface="+mn-ea"/>
                          <a:ea typeface="+mn-ea"/>
                        </a:rPr>
                        <a:t>アクション設定</a:t>
                      </a:r>
                      <a:endParaRPr kumimoji="1" lang="ja-JP" altLang="en-US" sz="1200" dirty="0">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r>
                        <a:rPr kumimoji="1" lang="ja-JP" altLang="en-US" sz="1200" dirty="0" smtClean="0">
                          <a:latin typeface="+mn-ea"/>
                          <a:ea typeface="+mn-ea"/>
                        </a:rPr>
                        <a:t>参照のみ</a:t>
                      </a:r>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761374664"/>
                  </a:ext>
                </a:extLst>
              </a:tr>
            </a:tbl>
          </a:graphicData>
        </a:graphic>
      </p:graphicFrame>
      <p:pic>
        <p:nvPicPr>
          <p:cNvPr id="10" name="図 9"/>
          <p:cNvPicPr>
            <a:picLocks noChangeAspect="1"/>
          </p:cNvPicPr>
          <p:nvPr/>
        </p:nvPicPr>
        <p:blipFill>
          <a:blip r:embed="rId3"/>
          <a:stretch>
            <a:fillRect/>
          </a:stretch>
        </p:blipFill>
        <p:spPr>
          <a:xfrm>
            <a:off x="3526890" y="3263784"/>
            <a:ext cx="2139102" cy="1916962"/>
          </a:xfrm>
          <a:prstGeom prst="rect">
            <a:avLst/>
          </a:prstGeom>
          <a:ln>
            <a:solidFill>
              <a:srgbClr val="002060"/>
            </a:solidFill>
          </a:ln>
        </p:spPr>
      </p:pic>
      <p:sp>
        <p:nvSpPr>
          <p:cNvPr id="52" name="角丸四角形 51"/>
          <p:cNvSpPr/>
          <p:nvPr/>
        </p:nvSpPr>
        <p:spPr bwMode="auto">
          <a:xfrm>
            <a:off x="3607487" y="3907360"/>
            <a:ext cx="1950235" cy="961840"/>
          </a:xfrm>
          <a:prstGeom prst="roundRect">
            <a:avLst>
              <a:gd name="adj" fmla="val 6398"/>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69" name="円形吹き出し 68"/>
          <p:cNvSpPr/>
          <p:nvPr/>
        </p:nvSpPr>
        <p:spPr bwMode="auto">
          <a:xfrm>
            <a:off x="5765362" y="3268223"/>
            <a:ext cx="360000" cy="360000"/>
          </a:xfrm>
          <a:prstGeom prst="wedgeEllipseCallout">
            <a:avLst>
              <a:gd name="adj1" fmla="val -141638"/>
              <a:gd name="adj2" fmla="val 152329"/>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2</a:t>
            </a:r>
            <a:endParaRPr kumimoji="1" lang="ja-JP" altLang="en-US" b="1" dirty="0" smtClean="0">
              <a:solidFill>
                <a:schemeClr val="bg1"/>
              </a:solidFill>
              <a:latin typeface="+mn-ea"/>
            </a:endParaRPr>
          </a:p>
        </p:txBody>
      </p:sp>
      <p:sp>
        <p:nvSpPr>
          <p:cNvPr id="6" name="楕円 5"/>
          <p:cNvSpPr/>
          <p:nvPr/>
        </p:nvSpPr>
        <p:spPr bwMode="auto">
          <a:xfrm>
            <a:off x="2531199" y="4619892"/>
            <a:ext cx="360000" cy="360000"/>
          </a:xfrm>
          <a:prstGeom prst="ellipse">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1</a:t>
            </a: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3156182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lstStyle/>
          <a:p>
            <a:r>
              <a:rPr kumimoji="1" lang="ja-JP" altLang="en-US" dirty="0" smtClean="0"/>
              <a:t>例</a:t>
            </a:r>
            <a:r>
              <a:rPr lang="ja-JP" altLang="en-US" dirty="0"/>
              <a:t>　グループ「</a:t>
            </a:r>
            <a:r>
              <a:rPr lang="en-US" altLang="ja-JP" dirty="0"/>
              <a:t>group_A</a:t>
            </a:r>
            <a:r>
              <a:rPr lang="ja-JP" altLang="en-US" dirty="0"/>
              <a:t>」、ユーザ「</a:t>
            </a:r>
            <a:r>
              <a:rPr lang="en-US" altLang="ja-JP" dirty="0"/>
              <a:t>user_A</a:t>
            </a:r>
            <a:r>
              <a:rPr lang="ja-JP" altLang="en-US" dirty="0"/>
              <a:t>」を作成しアクセス権限を設定する</a:t>
            </a:r>
            <a:r>
              <a:rPr lang="en-US" altLang="ja-JP" dirty="0" smtClean="0"/>
              <a:t>(2/3</a:t>
            </a:r>
            <a:r>
              <a:rPr lang="en-US" altLang="ja-JP" dirty="0"/>
              <a:t>)</a:t>
            </a:r>
          </a:p>
          <a:p>
            <a:pPr lvl="1"/>
            <a:endParaRPr lang="en-US" altLang="ja-JP" dirty="0" smtClean="0"/>
          </a:p>
          <a:p>
            <a:pPr marL="522900" lvl="1" indent="-342900">
              <a:buFont typeface="+mj-ea"/>
              <a:buAutoNum type="circleNumDbPlain" startAt="3"/>
            </a:pPr>
            <a:r>
              <a:rPr lang="ja-JP" altLang="en-US" dirty="0" smtClean="0"/>
              <a:t>「</a:t>
            </a:r>
            <a:r>
              <a:rPr lang="en-US" altLang="ja-JP" dirty="0"/>
              <a:t>user_A</a:t>
            </a:r>
            <a:r>
              <a:rPr lang="ja-JP" altLang="en-US" dirty="0"/>
              <a:t>」を作成</a:t>
            </a:r>
            <a:r>
              <a:rPr lang="ja-JP" altLang="en-US" dirty="0" smtClean="0"/>
              <a:t>し「</a:t>
            </a:r>
            <a:r>
              <a:rPr lang="en-US" altLang="ja-JP" dirty="0"/>
              <a:t>group_A</a:t>
            </a:r>
            <a:r>
              <a:rPr lang="ja-JP" altLang="en-US" dirty="0"/>
              <a:t>」配属と</a:t>
            </a:r>
            <a:r>
              <a:rPr lang="ja-JP" altLang="en-US" dirty="0" smtClean="0"/>
              <a:t>する</a:t>
            </a:r>
            <a:endParaRPr lang="en-US" altLang="ja-JP" dirty="0" smtClean="0"/>
          </a:p>
          <a:p>
            <a:pPr marL="522900" lvl="1" indent="-342900">
              <a:buFont typeface="+mj-ea"/>
              <a:buAutoNum type="circleNumDbPlain" startAt="3"/>
            </a:pPr>
            <a:r>
              <a:rPr lang="ja-JP" altLang="en-US" dirty="0" smtClean="0"/>
              <a:t>「</a:t>
            </a:r>
            <a:r>
              <a:rPr lang="en-US" altLang="ja-JP" dirty="0" smtClean="0"/>
              <a:t>user_A</a:t>
            </a:r>
            <a:r>
              <a:rPr lang="ja-JP" altLang="en-US" dirty="0" smtClean="0"/>
              <a:t>」のメールアドレス</a:t>
            </a:r>
            <a:r>
              <a:rPr lang="ja-JP" altLang="en-US" dirty="0"/>
              <a:t>宛</a:t>
            </a:r>
            <a:r>
              <a:rPr lang="ja-JP" altLang="en-US" dirty="0" smtClean="0"/>
              <a:t>に届いた「ログイン</a:t>
            </a:r>
            <a:r>
              <a:rPr lang="en-US" altLang="ja-JP" dirty="0" smtClean="0"/>
              <a:t>ID</a:t>
            </a:r>
            <a:r>
              <a:rPr lang="ja-JP" altLang="en-US" dirty="0" smtClean="0"/>
              <a:t>通知」と「パスワード通知」を用いて</a:t>
            </a:r>
            <a:r>
              <a:rPr lang="en-US" altLang="ja-JP" dirty="0" smtClean="0"/>
              <a:t>OASE</a:t>
            </a:r>
            <a:r>
              <a:rPr lang="ja-JP" altLang="en-US" dirty="0" smtClean="0"/>
              <a:t>にログインする</a:t>
            </a:r>
            <a:endParaRPr lang="ja-JP" altLang="en-US" dirty="0"/>
          </a:p>
          <a:p>
            <a:pPr lvl="1"/>
            <a:endParaRPr kumimoji="1" lang="en-US" altLang="ja-JP" dirty="0" smtClean="0"/>
          </a:p>
        </p:txBody>
      </p:sp>
      <p:sp>
        <p:nvSpPr>
          <p:cNvPr id="4" name="タイトル 1"/>
          <p:cNvSpPr>
            <a:spLocks noGrp="1"/>
          </p:cNvSpPr>
          <p:nvPr>
            <p:ph type="title"/>
          </p:nvPr>
        </p:nvSpPr>
        <p:spPr>
          <a:xfrm>
            <a:off x="179513" y="115200"/>
            <a:ext cx="8784000" cy="468000"/>
          </a:xfrm>
        </p:spPr>
        <p:txBody>
          <a:bodyPr>
            <a:normAutofit/>
          </a:bodyPr>
          <a:lstStyle/>
          <a:p>
            <a:r>
              <a:rPr lang="en-US" altLang="ja-JP" dirty="0" smtClean="0"/>
              <a:t>2.1</a:t>
            </a:r>
            <a:r>
              <a:rPr lang="ja-JP" altLang="en-US" dirty="0"/>
              <a:t>　</a:t>
            </a:r>
            <a:r>
              <a:rPr lang="ja-JP" altLang="en-US" dirty="0" smtClean="0"/>
              <a:t>権限の</a:t>
            </a:r>
            <a:r>
              <a:rPr lang="ja-JP" altLang="en-US" dirty="0"/>
              <a:t>設定　</a:t>
            </a:r>
            <a:r>
              <a:rPr lang="en-US" altLang="ja-JP" dirty="0"/>
              <a:t>[</a:t>
            </a:r>
            <a:r>
              <a:rPr lang="ja-JP" altLang="en-US" dirty="0"/>
              <a:t>アクセス権限</a:t>
            </a:r>
            <a:r>
              <a:rPr lang="en-US" altLang="ja-JP" dirty="0"/>
              <a:t>]</a:t>
            </a:r>
            <a:r>
              <a:rPr lang="ja-JP" altLang="en-US" dirty="0"/>
              <a:t> </a:t>
            </a:r>
            <a:r>
              <a:rPr lang="ja-JP" altLang="en-US" dirty="0" smtClean="0"/>
              <a:t>（</a:t>
            </a:r>
            <a:r>
              <a:rPr lang="en-US" altLang="ja-JP" dirty="0" smtClean="0"/>
              <a:t>4/5</a:t>
            </a:r>
            <a:r>
              <a:rPr lang="ja-JP" altLang="en-US" dirty="0" smtClean="0"/>
              <a:t>）</a:t>
            </a:r>
            <a:endParaRPr lang="ja-JP" altLang="en-US" dirty="0"/>
          </a:p>
        </p:txBody>
      </p:sp>
      <p:pic>
        <p:nvPicPr>
          <p:cNvPr id="23" name="図 22"/>
          <p:cNvPicPr>
            <a:picLocks noChangeAspect="1"/>
          </p:cNvPicPr>
          <p:nvPr/>
        </p:nvPicPr>
        <p:blipFill>
          <a:blip r:embed="rId2"/>
          <a:stretch>
            <a:fillRect/>
          </a:stretch>
        </p:blipFill>
        <p:spPr>
          <a:xfrm>
            <a:off x="611450" y="2780910"/>
            <a:ext cx="4870680" cy="2014722"/>
          </a:xfrm>
          <a:prstGeom prst="rect">
            <a:avLst/>
          </a:prstGeom>
        </p:spPr>
      </p:pic>
      <p:sp>
        <p:nvSpPr>
          <p:cNvPr id="58" name="角丸四角形 57"/>
          <p:cNvSpPr/>
          <p:nvPr/>
        </p:nvSpPr>
        <p:spPr bwMode="auto">
          <a:xfrm>
            <a:off x="611449" y="4354751"/>
            <a:ext cx="936132" cy="333092"/>
          </a:xfrm>
          <a:prstGeom prst="roundRect">
            <a:avLst>
              <a:gd name="adj" fmla="val 6398"/>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59" name="角丸四角形 58"/>
          <p:cNvSpPr/>
          <p:nvPr/>
        </p:nvSpPr>
        <p:spPr bwMode="auto">
          <a:xfrm>
            <a:off x="1802167" y="3220881"/>
            <a:ext cx="1944273" cy="443211"/>
          </a:xfrm>
          <a:prstGeom prst="roundRect">
            <a:avLst>
              <a:gd name="adj" fmla="val 24449"/>
            </a:avLst>
          </a:prstGeom>
          <a:solidFill>
            <a:schemeClr val="bg1"/>
          </a:solid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200" b="1" dirty="0" smtClean="0">
                <a:latin typeface="+mn-ea"/>
              </a:rPr>
              <a:t>　　</a:t>
            </a:r>
            <a:r>
              <a:rPr kumimoji="1" lang="en-US" altLang="ja-JP" sz="1200" b="1" dirty="0" smtClean="0">
                <a:latin typeface="+mn-ea"/>
              </a:rPr>
              <a:t>user_A</a:t>
            </a:r>
            <a:r>
              <a:rPr lang="ja-JP" altLang="en-US" sz="1200" b="1" dirty="0">
                <a:latin typeface="+mn-ea"/>
              </a:rPr>
              <a:t>を</a:t>
            </a:r>
            <a:r>
              <a:rPr kumimoji="1" lang="ja-JP" altLang="en-US" sz="1200" b="1" dirty="0" smtClean="0">
                <a:latin typeface="+mn-ea"/>
              </a:rPr>
              <a:t>新規作成</a:t>
            </a:r>
            <a:endParaRPr lang="en-US" altLang="ja-JP" sz="1200" b="1" dirty="0">
              <a:latin typeface="+mn-ea"/>
            </a:endParaRPr>
          </a:p>
        </p:txBody>
      </p:sp>
      <p:sp>
        <p:nvSpPr>
          <p:cNvPr id="72" name="角丸四角形 71"/>
          <p:cNvSpPr/>
          <p:nvPr/>
        </p:nvSpPr>
        <p:spPr bwMode="auto">
          <a:xfrm>
            <a:off x="611449" y="5229250"/>
            <a:ext cx="4810769" cy="1132689"/>
          </a:xfrm>
          <a:prstGeom prst="roundRect">
            <a:avLst>
              <a:gd name="adj" fmla="val 11944"/>
            </a:avLst>
          </a:prstGeom>
          <a:solidFill>
            <a:schemeClr val="bg1"/>
          </a:solid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kumimoji="1" lang="ja-JP" altLang="en-US" sz="1200" b="1" dirty="0" smtClean="0">
                <a:latin typeface="+mn-ea"/>
              </a:rPr>
              <a:t>登録したメールアドレスにメールが送信されることに留意。</a:t>
            </a:r>
            <a:endParaRPr kumimoji="1" lang="en-US" altLang="ja-JP" sz="1200" b="1" dirty="0" smtClean="0">
              <a:latin typeface="+mn-ea"/>
            </a:endParaRPr>
          </a:p>
          <a:p>
            <a:r>
              <a:rPr kumimoji="1" lang="ja-JP" altLang="en-US" sz="1200" b="1" dirty="0" smtClean="0">
                <a:latin typeface="+mn-ea"/>
              </a:rPr>
              <a:t>受信可能もしくは、例示用の「</a:t>
            </a:r>
            <a:r>
              <a:rPr kumimoji="1" lang="en-US" altLang="ja-JP" sz="1200" b="1" dirty="0" smtClean="0">
                <a:latin typeface="+mn-ea"/>
              </a:rPr>
              <a:t>@example.com</a:t>
            </a:r>
            <a:r>
              <a:rPr kumimoji="1" lang="ja-JP" altLang="en-US" sz="1200" b="1" dirty="0" smtClean="0">
                <a:latin typeface="+mn-ea"/>
              </a:rPr>
              <a:t>」を用いたメールアドレスを登録する。</a:t>
            </a:r>
          </a:p>
        </p:txBody>
      </p:sp>
      <p:sp>
        <p:nvSpPr>
          <p:cNvPr id="73" name="円形吹き出し 72"/>
          <p:cNvSpPr/>
          <p:nvPr/>
        </p:nvSpPr>
        <p:spPr bwMode="auto">
          <a:xfrm>
            <a:off x="1783183" y="3209730"/>
            <a:ext cx="360000" cy="360000"/>
          </a:xfrm>
          <a:prstGeom prst="wedgeEllipseCallout">
            <a:avLst>
              <a:gd name="adj1" fmla="val -326911"/>
              <a:gd name="adj2" fmla="val 286944"/>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3</a:t>
            </a:r>
            <a:endParaRPr kumimoji="1" lang="ja-JP" altLang="en-US" b="1" dirty="0" smtClean="0">
              <a:solidFill>
                <a:schemeClr val="bg1"/>
              </a:solidFill>
              <a:latin typeface="+mn-ea"/>
            </a:endParaRPr>
          </a:p>
        </p:txBody>
      </p:sp>
      <p:sp>
        <p:nvSpPr>
          <p:cNvPr id="74" name="角丸四角形 73"/>
          <p:cNvSpPr/>
          <p:nvPr/>
        </p:nvSpPr>
        <p:spPr bwMode="auto">
          <a:xfrm>
            <a:off x="2403935" y="4358641"/>
            <a:ext cx="1285709" cy="333092"/>
          </a:xfrm>
          <a:prstGeom prst="roundRect">
            <a:avLst>
              <a:gd name="adj" fmla="val 6398"/>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82" name="図 81"/>
          <p:cNvPicPr>
            <a:picLocks noChangeAspect="1"/>
          </p:cNvPicPr>
          <p:nvPr/>
        </p:nvPicPr>
        <p:blipFill>
          <a:blip r:embed="rId3"/>
          <a:stretch>
            <a:fillRect/>
          </a:stretch>
        </p:blipFill>
        <p:spPr>
          <a:xfrm>
            <a:off x="5661715" y="2780911"/>
            <a:ext cx="2592000" cy="2941676"/>
          </a:xfrm>
          <a:prstGeom prst="rect">
            <a:avLst/>
          </a:prstGeom>
        </p:spPr>
      </p:pic>
      <p:pic>
        <p:nvPicPr>
          <p:cNvPr id="87" name="図 86"/>
          <p:cNvPicPr>
            <a:picLocks noChangeAspect="1"/>
          </p:cNvPicPr>
          <p:nvPr/>
        </p:nvPicPr>
        <p:blipFill>
          <a:blip r:embed="rId4"/>
          <a:stretch>
            <a:fillRect/>
          </a:stretch>
        </p:blipFill>
        <p:spPr>
          <a:xfrm>
            <a:off x="6089118" y="3389730"/>
            <a:ext cx="2592000" cy="2968260"/>
          </a:xfrm>
          <a:prstGeom prst="rect">
            <a:avLst/>
          </a:prstGeom>
        </p:spPr>
      </p:pic>
      <p:cxnSp>
        <p:nvCxnSpPr>
          <p:cNvPr id="88" name="直線コネクタ 87"/>
          <p:cNvCxnSpPr>
            <a:stCxn id="74" idx="2"/>
          </p:cNvCxnSpPr>
          <p:nvPr/>
        </p:nvCxnSpPr>
        <p:spPr bwMode="auto">
          <a:xfrm>
            <a:off x="3046790" y="4691733"/>
            <a:ext cx="1021140" cy="537517"/>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2630911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lstStyle/>
          <a:p>
            <a:r>
              <a:rPr kumimoji="1" lang="ja-JP" altLang="en-US" dirty="0" smtClean="0"/>
              <a:t>例</a:t>
            </a:r>
            <a:r>
              <a:rPr lang="ja-JP" altLang="en-US" dirty="0"/>
              <a:t>　グループ「</a:t>
            </a:r>
            <a:r>
              <a:rPr lang="en-US" altLang="ja-JP" dirty="0"/>
              <a:t>group_A</a:t>
            </a:r>
            <a:r>
              <a:rPr lang="ja-JP" altLang="en-US" dirty="0"/>
              <a:t>」、ユーザ「</a:t>
            </a:r>
            <a:r>
              <a:rPr lang="en-US" altLang="ja-JP" dirty="0"/>
              <a:t>user_A</a:t>
            </a:r>
            <a:r>
              <a:rPr lang="ja-JP" altLang="en-US" dirty="0"/>
              <a:t>」を作成しアクセス権限を設定する</a:t>
            </a:r>
            <a:r>
              <a:rPr lang="en-US" altLang="ja-JP" dirty="0" smtClean="0"/>
              <a:t>(3/3)</a:t>
            </a:r>
          </a:p>
          <a:p>
            <a:pPr lvl="1"/>
            <a:endParaRPr lang="en-US" altLang="ja-JP" dirty="0" smtClean="0"/>
          </a:p>
          <a:p>
            <a:pPr lvl="1"/>
            <a:r>
              <a:rPr lang="ja-JP" altLang="en-US" dirty="0" smtClean="0"/>
              <a:t>各画面へのアクセス権限は以下の通りとなる</a:t>
            </a:r>
            <a:endParaRPr lang="en-US" altLang="ja-JP" dirty="0"/>
          </a:p>
          <a:p>
            <a:pPr lvl="1"/>
            <a:endParaRPr kumimoji="1" lang="en-US" altLang="ja-JP" dirty="0" smtClean="0"/>
          </a:p>
        </p:txBody>
      </p:sp>
      <p:sp>
        <p:nvSpPr>
          <p:cNvPr id="4" name="タイトル 1"/>
          <p:cNvSpPr>
            <a:spLocks noGrp="1"/>
          </p:cNvSpPr>
          <p:nvPr>
            <p:ph type="title"/>
          </p:nvPr>
        </p:nvSpPr>
        <p:spPr>
          <a:xfrm>
            <a:off x="179513" y="115200"/>
            <a:ext cx="8784000" cy="468000"/>
          </a:xfrm>
        </p:spPr>
        <p:txBody>
          <a:bodyPr>
            <a:normAutofit/>
          </a:bodyPr>
          <a:lstStyle/>
          <a:p>
            <a:r>
              <a:rPr lang="en-US" altLang="ja-JP" dirty="0" smtClean="0"/>
              <a:t>2.1</a:t>
            </a:r>
            <a:r>
              <a:rPr lang="ja-JP" altLang="en-US" dirty="0"/>
              <a:t>　</a:t>
            </a:r>
            <a:r>
              <a:rPr lang="ja-JP" altLang="en-US" dirty="0" smtClean="0"/>
              <a:t>権限の</a:t>
            </a:r>
            <a:r>
              <a:rPr lang="ja-JP" altLang="en-US" dirty="0"/>
              <a:t>設定　</a:t>
            </a:r>
            <a:r>
              <a:rPr lang="en-US" altLang="ja-JP" dirty="0"/>
              <a:t>[</a:t>
            </a:r>
            <a:r>
              <a:rPr lang="ja-JP" altLang="en-US" dirty="0"/>
              <a:t>アクセス権限</a:t>
            </a:r>
            <a:r>
              <a:rPr lang="en-US" altLang="ja-JP" dirty="0"/>
              <a:t>]</a:t>
            </a:r>
            <a:r>
              <a:rPr lang="ja-JP" altLang="en-US" dirty="0"/>
              <a:t> </a:t>
            </a:r>
            <a:r>
              <a:rPr lang="ja-JP" altLang="en-US" dirty="0" smtClean="0"/>
              <a:t>（</a:t>
            </a:r>
            <a:r>
              <a:rPr lang="en-US" altLang="ja-JP" dirty="0"/>
              <a:t>5</a:t>
            </a:r>
            <a:r>
              <a:rPr lang="en-US" altLang="ja-JP" dirty="0" smtClean="0"/>
              <a:t>/5</a:t>
            </a:r>
            <a:r>
              <a:rPr lang="ja-JP" altLang="en-US" dirty="0" smtClean="0"/>
              <a:t>）</a:t>
            </a:r>
            <a:endParaRPr lang="ja-JP" altLang="en-US" dirty="0"/>
          </a:p>
        </p:txBody>
      </p:sp>
      <p:sp>
        <p:nvSpPr>
          <p:cNvPr id="51" name="フリーフォーム 50"/>
          <p:cNvSpPr/>
          <p:nvPr/>
        </p:nvSpPr>
        <p:spPr bwMode="auto">
          <a:xfrm>
            <a:off x="539856" y="2252550"/>
            <a:ext cx="8136714" cy="4097075"/>
          </a:xfrm>
          <a:custGeom>
            <a:avLst/>
            <a:gdLst>
              <a:gd name="connsiteX0" fmla="*/ 3694938 w 8136714"/>
              <a:gd name="connsiteY0" fmla="*/ 0 h 4097075"/>
              <a:gd name="connsiteX1" fmla="*/ 8044858 w 8136714"/>
              <a:gd name="connsiteY1" fmla="*/ 0 h 4097075"/>
              <a:gd name="connsiteX2" fmla="*/ 8136714 w 8136714"/>
              <a:gd name="connsiteY2" fmla="*/ 91856 h 4097075"/>
              <a:gd name="connsiteX3" fmla="*/ 8136714 w 8136714"/>
              <a:gd name="connsiteY3" fmla="*/ 4005219 h 4097075"/>
              <a:gd name="connsiteX4" fmla="*/ 8044858 w 8136714"/>
              <a:gd name="connsiteY4" fmla="*/ 4097075 h 4097075"/>
              <a:gd name="connsiteX5" fmla="*/ 4489129 w 8136714"/>
              <a:gd name="connsiteY5" fmla="*/ 4097075 h 4097075"/>
              <a:gd name="connsiteX6" fmla="*/ 3694938 w 8136714"/>
              <a:gd name="connsiteY6" fmla="*/ 4097075 h 4097075"/>
              <a:gd name="connsiteX7" fmla="*/ 44503 w 8136714"/>
              <a:gd name="connsiteY7" fmla="*/ 4097075 h 4097075"/>
              <a:gd name="connsiteX8" fmla="*/ 0 w 8136714"/>
              <a:gd name="connsiteY8" fmla="*/ 4052572 h 4097075"/>
              <a:gd name="connsiteX9" fmla="*/ 0 w 8136714"/>
              <a:gd name="connsiteY9" fmla="*/ 2156616 h 4097075"/>
              <a:gd name="connsiteX10" fmla="*/ 44503 w 8136714"/>
              <a:gd name="connsiteY10" fmla="*/ 2112113 h 4097075"/>
              <a:gd name="connsiteX11" fmla="*/ 3603082 w 8136714"/>
              <a:gd name="connsiteY11" fmla="*/ 2112113 h 4097075"/>
              <a:gd name="connsiteX12" fmla="*/ 3603082 w 8136714"/>
              <a:gd name="connsiteY12" fmla="*/ 91856 h 4097075"/>
              <a:gd name="connsiteX13" fmla="*/ 3694938 w 8136714"/>
              <a:gd name="connsiteY13" fmla="*/ 0 h 409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36714" h="4097075">
                <a:moveTo>
                  <a:pt x="3694938" y="0"/>
                </a:moveTo>
                <a:lnTo>
                  <a:pt x="8044858" y="0"/>
                </a:lnTo>
                <a:cubicBezTo>
                  <a:pt x="8095589" y="0"/>
                  <a:pt x="8136714" y="41125"/>
                  <a:pt x="8136714" y="91856"/>
                </a:cubicBezTo>
                <a:lnTo>
                  <a:pt x="8136714" y="4005219"/>
                </a:lnTo>
                <a:cubicBezTo>
                  <a:pt x="8136714" y="4055950"/>
                  <a:pt x="8095589" y="4097075"/>
                  <a:pt x="8044858" y="4097075"/>
                </a:cubicBezTo>
                <a:lnTo>
                  <a:pt x="4489129" y="4097075"/>
                </a:lnTo>
                <a:lnTo>
                  <a:pt x="3694938" y="4097075"/>
                </a:lnTo>
                <a:lnTo>
                  <a:pt x="44503" y="4097075"/>
                </a:lnTo>
                <a:cubicBezTo>
                  <a:pt x="19925" y="4097075"/>
                  <a:pt x="0" y="4077150"/>
                  <a:pt x="0" y="4052572"/>
                </a:cubicBezTo>
                <a:lnTo>
                  <a:pt x="0" y="2156616"/>
                </a:lnTo>
                <a:cubicBezTo>
                  <a:pt x="0" y="2132038"/>
                  <a:pt x="19925" y="2112113"/>
                  <a:pt x="44503" y="2112113"/>
                </a:cubicBezTo>
                <a:lnTo>
                  <a:pt x="3603082" y="2112113"/>
                </a:lnTo>
                <a:lnTo>
                  <a:pt x="3603082" y="91856"/>
                </a:lnTo>
                <a:cubicBezTo>
                  <a:pt x="3603082" y="41125"/>
                  <a:pt x="3644207" y="0"/>
                  <a:pt x="3694938" y="0"/>
                </a:cubicBezTo>
                <a:close/>
              </a:path>
            </a:pathLst>
          </a:custGeom>
          <a:solidFill>
            <a:srgbClr val="002060">
              <a:alpha val="2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2" name="図 1"/>
          <p:cNvPicPr>
            <a:picLocks noChangeAspect="1"/>
          </p:cNvPicPr>
          <p:nvPr/>
        </p:nvPicPr>
        <p:blipFill>
          <a:blip r:embed="rId2"/>
          <a:stretch>
            <a:fillRect/>
          </a:stretch>
        </p:blipFill>
        <p:spPr>
          <a:xfrm>
            <a:off x="581180" y="2231721"/>
            <a:ext cx="3051282" cy="1897748"/>
          </a:xfrm>
          <a:prstGeom prst="rect">
            <a:avLst/>
          </a:prstGeom>
          <a:ln>
            <a:solidFill>
              <a:srgbClr val="002060"/>
            </a:solidFill>
          </a:ln>
        </p:spPr>
      </p:pic>
      <p:sp>
        <p:nvSpPr>
          <p:cNvPr id="12" name="角丸四角形 11"/>
          <p:cNvSpPr/>
          <p:nvPr/>
        </p:nvSpPr>
        <p:spPr bwMode="auto">
          <a:xfrm>
            <a:off x="1132812" y="2861988"/>
            <a:ext cx="2484000" cy="360000"/>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sp>
        <p:nvSpPr>
          <p:cNvPr id="13" name="角丸四角形 12"/>
          <p:cNvSpPr/>
          <p:nvPr/>
        </p:nvSpPr>
        <p:spPr bwMode="auto">
          <a:xfrm>
            <a:off x="1132812" y="3221073"/>
            <a:ext cx="2484000" cy="360000"/>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sp>
        <p:nvSpPr>
          <p:cNvPr id="15" name="角丸四角形 14"/>
          <p:cNvSpPr/>
          <p:nvPr/>
        </p:nvSpPr>
        <p:spPr bwMode="auto">
          <a:xfrm>
            <a:off x="1132812" y="3583243"/>
            <a:ext cx="2484000" cy="540000"/>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55" name="図 54"/>
          <p:cNvPicPr>
            <a:picLocks noChangeAspect="1"/>
          </p:cNvPicPr>
          <p:nvPr/>
        </p:nvPicPr>
        <p:blipFill>
          <a:blip r:embed="rId3"/>
          <a:stretch>
            <a:fillRect/>
          </a:stretch>
        </p:blipFill>
        <p:spPr>
          <a:xfrm>
            <a:off x="4427980" y="2678516"/>
            <a:ext cx="3755461" cy="1146147"/>
          </a:xfrm>
          <a:prstGeom prst="rect">
            <a:avLst/>
          </a:prstGeom>
        </p:spPr>
      </p:pic>
      <p:sp>
        <p:nvSpPr>
          <p:cNvPr id="18" name="角丸四角形 17"/>
          <p:cNvSpPr/>
          <p:nvPr/>
        </p:nvSpPr>
        <p:spPr bwMode="auto">
          <a:xfrm>
            <a:off x="6142205" y="2334679"/>
            <a:ext cx="2446100" cy="437582"/>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a:t>
            </a:r>
            <a:r>
              <a:rPr kumimoji="1" lang="en-US" altLang="ja-JP" sz="1400" b="1" dirty="0" smtClean="0">
                <a:latin typeface="+mn-ea"/>
              </a:rPr>
              <a:t>user_A</a:t>
            </a:r>
            <a:r>
              <a:rPr kumimoji="1" lang="ja-JP" altLang="en-US" sz="1400" b="1" dirty="0" smtClean="0">
                <a:latin typeface="+mn-ea"/>
              </a:rPr>
              <a:t>」で</a:t>
            </a:r>
            <a:r>
              <a:rPr lang="ja-JP" altLang="en-US" sz="1400" b="1" dirty="0" smtClean="0">
                <a:latin typeface="+mn-ea"/>
              </a:rPr>
              <a:t>ログイン</a:t>
            </a:r>
            <a:endParaRPr kumimoji="1" lang="ja-JP" altLang="en-US" sz="1400" b="1" dirty="0" smtClean="0">
              <a:latin typeface="+mn-ea"/>
            </a:endParaRPr>
          </a:p>
        </p:txBody>
      </p:sp>
      <p:sp>
        <p:nvSpPr>
          <p:cNvPr id="31" name="角丸四角形 30"/>
          <p:cNvSpPr/>
          <p:nvPr/>
        </p:nvSpPr>
        <p:spPr bwMode="auto">
          <a:xfrm>
            <a:off x="7115165" y="2974553"/>
            <a:ext cx="1044000" cy="288000"/>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cxnSp>
        <p:nvCxnSpPr>
          <p:cNvPr id="41" name="直線コネクタ 40"/>
          <p:cNvCxnSpPr/>
          <p:nvPr/>
        </p:nvCxnSpPr>
        <p:spPr bwMode="auto">
          <a:xfrm>
            <a:off x="7380390" y="3262553"/>
            <a:ext cx="215339" cy="56211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42" name="直線コネクタ 41"/>
          <p:cNvCxnSpPr/>
          <p:nvPr/>
        </p:nvCxnSpPr>
        <p:spPr bwMode="auto">
          <a:xfrm flipH="1">
            <a:off x="7595729" y="3816492"/>
            <a:ext cx="828000" cy="838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3" name="角丸四角形 42"/>
          <p:cNvSpPr/>
          <p:nvPr/>
        </p:nvSpPr>
        <p:spPr bwMode="auto">
          <a:xfrm>
            <a:off x="7527818" y="3546980"/>
            <a:ext cx="1005035" cy="366583"/>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smtClean="0">
                <a:solidFill>
                  <a:srgbClr val="FF0000"/>
                </a:solidFill>
                <a:latin typeface="+mn-ea"/>
              </a:rPr>
              <a:t>更新可能</a:t>
            </a:r>
            <a:endParaRPr kumimoji="1" lang="ja-JP" altLang="en-US" sz="1400" b="1" dirty="0" smtClean="0">
              <a:solidFill>
                <a:srgbClr val="FF0000"/>
              </a:solidFill>
              <a:latin typeface="+mn-ea"/>
            </a:endParaRPr>
          </a:p>
        </p:txBody>
      </p:sp>
      <p:cxnSp>
        <p:nvCxnSpPr>
          <p:cNvPr id="32" name="直線矢印コネクタ 31"/>
          <p:cNvCxnSpPr>
            <a:stCxn id="12" idx="3"/>
            <a:endCxn id="31" idx="1"/>
          </p:cNvCxnSpPr>
          <p:nvPr/>
        </p:nvCxnSpPr>
        <p:spPr bwMode="auto">
          <a:xfrm>
            <a:off x="3616812" y="3041988"/>
            <a:ext cx="3498353" cy="76565"/>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62" name="図 61"/>
          <p:cNvPicPr>
            <a:picLocks noChangeAspect="1"/>
          </p:cNvPicPr>
          <p:nvPr/>
        </p:nvPicPr>
        <p:blipFill>
          <a:blip r:embed="rId4"/>
          <a:stretch>
            <a:fillRect/>
          </a:stretch>
        </p:blipFill>
        <p:spPr>
          <a:xfrm>
            <a:off x="5208445" y="4013851"/>
            <a:ext cx="2950720" cy="2219136"/>
          </a:xfrm>
          <a:prstGeom prst="rect">
            <a:avLst/>
          </a:prstGeom>
        </p:spPr>
      </p:pic>
      <p:sp>
        <p:nvSpPr>
          <p:cNvPr id="19" name="角丸四角形 18"/>
          <p:cNvSpPr/>
          <p:nvPr/>
        </p:nvSpPr>
        <p:spPr bwMode="auto">
          <a:xfrm>
            <a:off x="6732300" y="5818544"/>
            <a:ext cx="939334" cy="253513"/>
          </a:xfrm>
          <a:prstGeom prst="roundRect">
            <a:avLst/>
          </a:prstGeom>
          <a:noFill/>
          <a:ln w="38100">
            <a:solidFill>
              <a:srgbClr val="FF0000"/>
            </a:solidFill>
            <a:prstDash val="sysDot"/>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cxnSp>
        <p:nvCxnSpPr>
          <p:cNvPr id="25" name="直線コネクタ 24"/>
          <p:cNvCxnSpPr/>
          <p:nvPr/>
        </p:nvCxnSpPr>
        <p:spPr bwMode="auto">
          <a:xfrm flipV="1">
            <a:off x="6850644" y="5636805"/>
            <a:ext cx="37581" cy="181741"/>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6" name="直線コネクタ 25"/>
          <p:cNvCxnSpPr/>
          <p:nvPr/>
        </p:nvCxnSpPr>
        <p:spPr bwMode="auto">
          <a:xfrm flipH="1">
            <a:off x="6872221" y="5611744"/>
            <a:ext cx="1692000" cy="838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8" name="角丸四角形 27"/>
          <p:cNvSpPr/>
          <p:nvPr/>
        </p:nvSpPr>
        <p:spPr bwMode="auto">
          <a:xfrm>
            <a:off x="6804310" y="5342232"/>
            <a:ext cx="1872260" cy="366583"/>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solidFill>
                  <a:srgbClr val="FF0000"/>
                </a:solidFill>
                <a:latin typeface="+mn-ea"/>
              </a:rPr>
              <a:t>表示する権限が無い</a:t>
            </a:r>
          </a:p>
        </p:txBody>
      </p:sp>
      <p:cxnSp>
        <p:nvCxnSpPr>
          <p:cNvPr id="21" name="直線矢印コネクタ 20"/>
          <p:cNvCxnSpPr>
            <a:stCxn id="13" idx="3"/>
            <a:endCxn id="19" idx="1"/>
          </p:cNvCxnSpPr>
          <p:nvPr/>
        </p:nvCxnSpPr>
        <p:spPr bwMode="auto">
          <a:xfrm>
            <a:off x="3616812" y="3401073"/>
            <a:ext cx="3115488" cy="2544228"/>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pic>
        <p:nvPicPr>
          <p:cNvPr id="64" name="図 63"/>
          <p:cNvPicPr>
            <a:picLocks noChangeAspect="1"/>
          </p:cNvPicPr>
          <p:nvPr/>
        </p:nvPicPr>
        <p:blipFill>
          <a:blip r:embed="rId5"/>
          <a:stretch>
            <a:fillRect/>
          </a:stretch>
        </p:blipFill>
        <p:spPr>
          <a:xfrm>
            <a:off x="694905" y="4571895"/>
            <a:ext cx="3853343" cy="1657688"/>
          </a:xfrm>
          <a:prstGeom prst="rect">
            <a:avLst/>
          </a:prstGeom>
        </p:spPr>
      </p:pic>
      <p:sp>
        <p:nvSpPr>
          <p:cNvPr id="45" name="角丸四角形 44"/>
          <p:cNvSpPr/>
          <p:nvPr/>
        </p:nvSpPr>
        <p:spPr bwMode="auto">
          <a:xfrm>
            <a:off x="683460" y="4582055"/>
            <a:ext cx="3864787" cy="1647528"/>
          </a:xfrm>
          <a:prstGeom prst="roundRect">
            <a:avLst>
              <a:gd name="adj" fmla="val 5897"/>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cxnSp>
        <p:nvCxnSpPr>
          <p:cNvPr id="47" name="直線コネクタ 46"/>
          <p:cNvCxnSpPr/>
          <p:nvPr/>
        </p:nvCxnSpPr>
        <p:spPr bwMode="auto">
          <a:xfrm flipH="1">
            <a:off x="1442962" y="5115039"/>
            <a:ext cx="2232000" cy="838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8" name="角丸四角形 47"/>
          <p:cNvSpPr/>
          <p:nvPr/>
        </p:nvSpPr>
        <p:spPr bwMode="auto">
          <a:xfrm>
            <a:off x="1182752" y="4808245"/>
            <a:ext cx="2867482" cy="366583"/>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smtClean="0">
                <a:solidFill>
                  <a:srgbClr val="FF0000"/>
                </a:solidFill>
                <a:latin typeface="+mn-ea"/>
              </a:rPr>
              <a:t>参照のみ（更新ボタン無し）</a:t>
            </a:r>
            <a:endParaRPr kumimoji="1" lang="ja-JP" altLang="en-US" sz="1400" b="1" dirty="0" smtClean="0">
              <a:solidFill>
                <a:srgbClr val="FF0000"/>
              </a:solidFill>
              <a:latin typeface="+mn-ea"/>
            </a:endParaRPr>
          </a:p>
        </p:txBody>
      </p:sp>
      <p:cxnSp>
        <p:nvCxnSpPr>
          <p:cNvPr id="49" name="直線矢印コネクタ 48"/>
          <p:cNvCxnSpPr>
            <a:stCxn id="15" idx="2"/>
            <a:endCxn id="45" idx="0"/>
          </p:cNvCxnSpPr>
          <p:nvPr/>
        </p:nvCxnSpPr>
        <p:spPr bwMode="auto">
          <a:xfrm>
            <a:off x="2374812" y="4123243"/>
            <a:ext cx="241042" cy="458812"/>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2" name="直線コネクタ 51"/>
          <p:cNvCxnSpPr/>
          <p:nvPr/>
        </p:nvCxnSpPr>
        <p:spPr bwMode="auto">
          <a:xfrm>
            <a:off x="1809127" y="2386800"/>
            <a:ext cx="354112" cy="14195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3" name="直線コネクタ 52"/>
          <p:cNvCxnSpPr/>
          <p:nvPr/>
        </p:nvCxnSpPr>
        <p:spPr bwMode="auto">
          <a:xfrm flipH="1">
            <a:off x="2163239" y="2520579"/>
            <a:ext cx="900000" cy="838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54" name="角丸四角形 53"/>
          <p:cNvSpPr/>
          <p:nvPr/>
        </p:nvSpPr>
        <p:spPr bwMode="auto">
          <a:xfrm>
            <a:off x="2117630" y="2217614"/>
            <a:ext cx="1005035" cy="366583"/>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altLang="ja-JP" sz="1400" b="1" dirty="0" smtClean="0">
                <a:solidFill>
                  <a:srgbClr val="FF0000"/>
                </a:solidFill>
                <a:latin typeface="+mn-ea"/>
              </a:rPr>
              <a:t>group_A</a:t>
            </a: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403548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ja-JP" altLang="en-US" dirty="0" smtClean="0"/>
              <a:t>以下、赤枠箇所のフローについて説明</a:t>
            </a:r>
            <a:endParaRPr lang="en-US" altLang="ja-JP" dirty="0"/>
          </a:p>
        </p:txBody>
      </p:sp>
      <p:sp>
        <p:nvSpPr>
          <p:cNvPr id="4" name="タイトル 3"/>
          <p:cNvSpPr>
            <a:spLocks noGrp="1"/>
          </p:cNvSpPr>
          <p:nvPr>
            <p:ph type="title"/>
          </p:nvPr>
        </p:nvSpPr>
        <p:spPr/>
        <p:txBody>
          <a:bodyPr>
            <a:normAutofit/>
          </a:bodyPr>
          <a:lstStyle/>
          <a:p>
            <a:r>
              <a:rPr lang="en-US" altLang="ja-JP" dirty="0" smtClean="0"/>
              <a:t>2.2</a:t>
            </a:r>
            <a:r>
              <a:rPr lang="ja-JP" altLang="en-US" dirty="0" smtClean="0"/>
              <a:t>　権限の</a:t>
            </a:r>
            <a:r>
              <a:rPr lang="zh-TW" altLang="en-US" dirty="0" smtClean="0"/>
              <a:t>設定</a:t>
            </a:r>
            <a:r>
              <a:rPr lang="ja-JP" altLang="en-US" dirty="0" smtClean="0"/>
              <a:t>　</a:t>
            </a:r>
            <a:r>
              <a:rPr lang="en-US" altLang="zh-TW" dirty="0" smtClean="0"/>
              <a:t>[</a:t>
            </a:r>
            <a:r>
              <a:rPr lang="zh-TW" altLang="en-US" dirty="0"/>
              <a:t>登録</a:t>
            </a:r>
            <a:r>
              <a:rPr lang="zh-TW" altLang="en-US" dirty="0" smtClean="0"/>
              <a:t>情報</a:t>
            </a:r>
            <a:r>
              <a:rPr lang="en-US" altLang="ja-JP" dirty="0"/>
              <a:t>] </a:t>
            </a:r>
            <a:r>
              <a:rPr lang="ja-JP" altLang="en-US" dirty="0"/>
              <a:t>（</a:t>
            </a:r>
            <a:r>
              <a:rPr lang="en-US" altLang="ja-JP" dirty="0" smtClean="0"/>
              <a:t>1/3</a:t>
            </a:r>
            <a:r>
              <a:rPr lang="ja-JP" altLang="en-US" dirty="0" smtClean="0"/>
              <a:t>）</a:t>
            </a:r>
            <a:endParaRPr kumimoji="1" lang="ja-JP" altLang="en-US" dirty="0"/>
          </a:p>
        </p:txBody>
      </p:sp>
      <p:graphicFrame>
        <p:nvGraphicFramePr>
          <p:cNvPr id="24" name="表 23"/>
          <p:cNvGraphicFramePr>
            <a:graphicFrameLocks noGrp="1"/>
          </p:cNvGraphicFramePr>
          <p:nvPr>
            <p:extLst>
              <p:ext uri="{D42A27DB-BD31-4B8C-83A1-F6EECF244321}">
                <p14:modId xmlns:p14="http://schemas.microsoft.com/office/powerpoint/2010/main" val="261252196"/>
              </p:ext>
            </p:extLst>
          </p:nvPr>
        </p:nvGraphicFramePr>
        <p:xfrm>
          <a:off x="514040" y="1294100"/>
          <a:ext cx="8306550" cy="396000"/>
        </p:xfrm>
        <a:graphic>
          <a:graphicData uri="http://schemas.openxmlformats.org/drawingml/2006/table">
            <a:tbl>
              <a:tblPr firstRow="1" bandRow="1">
                <a:tableStyleId>{5C22544A-7EE6-4342-B048-85BDC9FD1C3A}</a:tableStyleId>
              </a:tblPr>
              <a:tblGrid>
                <a:gridCol w="4778103">
                  <a:extLst>
                    <a:ext uri="{9D8B030D-6E8A-4147-A177-3AD203B41FA5}">
                      <a16:colId xmlns:a16="http://schemas.microsoft.com/office/drawing/2014/main" val="772907950"/>
                    </a:ext>
                  </a:extLst>
                </a:gridCol>
                <a:gridCol w="2304277">
                  <a:extLst>
                    <a:ext uri="{9D8B030D-6E8A-4147-A177-3AD203B41FA5}">
                      <a16:colId xmlns:a16="http://schemas.microsoft.com/office/drawing/2014/main" val="2362345457"/>
                    </a:ext>
                  </a:extLst>
                </a:gridCol>
                <a:gridCol w="1224170">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bl>
          </a:graphicData>
        </a:graphic>
      </p:graphicFrame>
      <p:sp>
        <p:nvSpPr>
          <p:cNvPr id="31" name="正方形/長方形 30"/>
          <p:cNvSpPr/>
          <p:nvPr/>
        </p:nvSpPr>
        <p:spPr bwMode="auto">
          <a:xfrm>
            <a:off x="514040" y="1755961"/>
            <a:ext cx="8306550" cy="3073861"/>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FF0000"/>
              </a:solidFill>
              <a:latin typeface="+mn-ea"/>
            </a:endParaRPr>
          </a:p>
        </p:txBody>
      </p:sp>
      <p:sp>
        <p:nvSpPr>
          <p:cNvPr id="32" name="正方形/長方形 31"/>
          <p:cNvSpPr/>
          <p:nvPr/>
        </p:nvSpPr>
        <p:spPr bwMode="auto">
          <a:xfrm>
            <a:off x="628340" y="1826029"/>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2.1</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kumimoji="1" lang="ja-JP" altLang="en-US" b="1" dirty="0" smtClean="0">
                <a:solidFill>
                  <a:sysClr val="windowText" lastClr="000000"/>
                </a:solidFill>
                <a:latin typeface="+mn-ea"/>
              </a:rPr>
              <a:t>アクセス権限</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33" name="正方形/長方形 32"/>
          <p:cNvSpPr/>
          <p:nvPr/>
        </p:nvSpPr>
        <p:spPr bwMode="auto">
          <a:xfrm>
            <a:off x="5280094" y="191615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グループ</a:t>
            </a:r>
          </a:p>
        </p:txBody>
      </p:sp>
      <p:sp>
        <p:nvSpPr>
          <p:cNvPr id="34" name="正方形/長方形 33"/>
          <p:cNvSpPr/>
          <p:nvPr/>
        </p:nvSpPr>
        <p:spPr bwMode="auto">
          <a:xfrm>
            <a:off x="5280094" y="232353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ユーザ</a:t>
            </a:r>
          </a:p>
        </p:txBody>
      </p:sp>
      <p:sp>
        <p:nvSpPr>
          <p:cNvPr id="35" name="正方形/長方形 34"/>
          <p:cNvSpPr/>
          <p:nvPr/>
        </p:nvSpPr>
        <p:spPr bwMode="auto">
          <a:xfrm>
            <a:off x="628340" y="4208410"/>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2.3</a:t>
            </a:r>
            <a:r>
              <a:rPr kumimoji="1" lang="ja-JP" altLang="en-US" b="1" dirty="0" smtClean="0">
                <a:latin typeface="+mn-ea"/>
              </a:rPr>
              <a:t>　アクション先の設定</a:t>
            </a:r>
          </a:p>
        </p:txBody>
      </p:sp>
      <p:sp>
        <p:nvSpPr>
          <p:cNvPr id="36" name="正方形/長方形 35"/>
          <p:cNvSpPr/>
          <p:nvPr/>
        </p:nvSpPr>
        <p:spPr bwMode="auto">
          <a:xfrm>
            <a:off x="5285324" y="4312632"/>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smtClean="0">
                <a:solidFill>
                  <a:srgbClr val="002060"/>
                </a:solidFill>
                <a:latin typeface="+mn-ea"/>
              </a:rPr>
              <a:t>設定</a:t>
            </a:r>
          </a:p>
        </p:txBody>
      </p:sp>
      <p:sp>
        <p:nvSpPr>
          <p:cNvPr id="37" name="正方形/長方形 36"/>
          <p:cNvSpPr/>
          <p:nvPr/>
        </p:nvSpPr>
        <p:spPr bwMode="auto">
          <a:xfrm>
            <a:off x="514040" y="4983631"/>
            <a:ext cx="8306550" cy="1440000"/>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38" name="正方形/長方形 37"/>
          <p:cNvSpPr/>
          <p:nvPr/>
        </p:nvSpPr>
        <p:spPr bwMode="auto">
          <a:xfrm>
            <a:off x="628340" y="5055907"/>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2.4</a:t>
            </a:r>
            <a:r>
              <a:rPr kumimoji="1" lang="ja-JP" altLang="en-US" b="1" dirty="0" smtClean="0">
                <a:latin typeface="+mn-ea"/>
              </a:rPr>
              <a:t>　ディシジョンテーブルの作成</a:t>
            </a:r>
          </a:p>
        </p:txBody>
      </p:sp>
      <p:sp>
        <p:nvSpPr>
          <p:cNvPr id="39" name="正方形/長方形 38"/>
          <p:cNvSpPr/>
          <p:nvPr/>
        </p:nvSpPr>
        <p:spPr bwMode="auto">
          <a:xfrm>
            <a:off x="5285324" y="516894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002060"/>
                </a:solidFill>
                <a:latin typeface="+mn-ea"/>
              </a:rPr>
              <a:t>ディシジョンテーブル</a:t>
            </a:r>
            <a:endParaRPr kumimoji="1" lang="ja-JP" altLang="en-US" b="1" spc="-150" dirty="0" smtClean="0">
              <a:solidFill>
                <a:srgbClr val="002060"/>
              </a:solidFill>
              <a:latin typeface="+mn-ea"/>
            </a:endParaRPr>
          </a:p>
        </p:txBody>
      </p:sp>
      <p:sp>
        <p:nvSpPr>
          <p:cNvPr id="40" name="二等辺三角形 39"/>
          <p:cNvSpPr/>
          <p:nvPr/>
        </p:nvSpPr>
        <p:spPr bwMode="auto">
          <a:xfrm rot="10800000">
            <a:off x="2771790" y="48383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1" name="正方形/長方形 40"/>
          <p:cNvSpPr/>
          <p:nvPr/>
        </p:nvSpPr>
        <p:spPr bwMode="auto">
          <a:xfrm>
            <a:off x="628340" y="3005625"/>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rgbClr val="FF0000"/>
                </a:solidFill>
                <a:latin typeface="+mn-ea"/>
              </a:rPr>
              <a:t>2.2</a:t>
            </a:r>
            <a:r>
              <a:rPr kumimoji="1" lang="ja-JP" altLang="en-US" b="1" dirty="0" smtClean="0">
                <a:solidFill>
                  <a:srgbClr val="FF0000"/>
                </a:solidFill>
                <a:latin typeface="+mn-ea"/>
              </a:rPr>
              <a:t>　</a:t>
            </a:r>
            <a:r>
              <a:rPr lang="ja-JP" altLang="en-US" b="1" dirty="0">
                <a:solidFill>
                  <a:srgbClr val="FF0000"/>
                </a:solidFill>
                <a:latin typeface="+mn-ea"/>
              </a:rPr>
              <a:t>権限</a:t>
            </a:r>
            <a:r>
              <a:rPr lang="ja-JP" altLang="en-US" b="1" dirty="0" smtClean="0">
                <a:solidFill>
                  <a:srgbClr val="FF0000"/>
                </a:solidFill>
                <a:latin typeface="+mn-ea"/>
              </a:rPr>
              <a:t>の</a:t>
            </a:r>
            <a:r>
              <a:rPr kumimoji="1" lang="ja-JP" altLang="en-US" b="1" dirty="0" smtClean="0">
                <a:solidFill>
                  <a:srgbClr val="FF0000"/>
                </a:solidFill>
                <a:latin typeface="+mn-ea"/>
              </a:rPr>
              <a:t>設定 </a:t>
            </a:r>
            <a:r>
              <a:rPr kumimoji="1" lang="en-US" altLang="ja-JP" b="1" dirty="0" smtClean="0">
                <a:solidFill>
                  <a:srgbClr val="FF0000"/>
                </a:solidFill>
                <a:latin typeface="+mn-ea"/>
              </a:rPr>
              <a:t>[</a:t>
            </a:r>
            <a:r>
              <a:rPr lang="ja-JP" altLang="en-US" b="1" dirty="0" smtClean="0">
                <a:solidFill>
                  <a:srgbClr val="FF0000"/>
                </a:solidFill>
                <a:latin typeface="+mn-ea"/>
              </a:rPr>
              <a:t>登録</a:t>
            </a:r>
            <a:r>
              <a:rPr lang="ja-JP" altLang="en-US" b="1" dirty="0">
                <a:solidFill>
                  <a:srgbClr val="FF0000"/>
                </a:solidFill>
                <a:latin typeface="+mn-ea"/>
              </a:rPr>
              <a:t>情報</a:t>
            </a:r>
            <a:r>
              <a:rPr kumimoji="1" lang="en-US" altLang="ja-JP" b="1" dirty="0" smtClean="0">
                <a:solidFill>
                  <a:srgbClr val="FF0000"/>
                </a:solidFill>
                <a:latin typeface="+mn-ea"/>
              </a:rPr>
              <a:t>]</a:t>
            </a:r>
            <a:endParaRPr kumimoji="1" lang="ja-JP" altLang="en-US" b="1" dirty="0" smtClean="0">
              <a:solidFill>
                <a:srgbClr val="FF0000"/>
              </a:solidFill>
              <a:latin typeface="+mn-ea"/>
            </a:endParaRPr>
          </a:p>
        </p:txBody>
      </p:sp>
      <p:sp>
        <p:nvSpPr>
          <p:cNvPr id="42" name="正方形/長方形 41"/>
          <p:cNvSpPr/>
          <p:nvPr/>
        </p:nvSpPr>
        <p:spPr bwMode="auto">
          <a:xfrm>
            <a:off x="5280094" y="349896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FF0000"/>
                </a:solidFill>
                <a:latin typeface="+mn-ea"/>
              </a:rPr>
              <a:t>アクション</a:t>
            </a:r>
            <a:r>
              <a:rPr lang="ja-JP" altLang="en-US" b="1" dirty="0">
                <a:solidFill>
                  <a:srgbClr val="FF0000"/>
                </a:solidFill>
                <a:latin typeface="+mn-ea"/>
              </a:rPr>
              <a:t>設定</a:t>
            </a:r>
            <a:endParaRPr kumimoji="1" lang="ja-JP" altLang="en-US" b="1" dirty="0" smtClean="0">
              <a:solidFill>
                <a:srgbClr val="FF0000"/>
              </a:solidFill>
              <a:latin typeface="+mn-ea"/>
            </a:endParaRPr>
          </a:p>
        </p:txBody>
      </p:sp>
      <p:sp>
        <p:nvSpPr>
          <p:cNvPr id="43" name="正方形/長方形 42"/>
          <p:cNvSpPr/>
          <p:nvPr/>
        </p:nvSpPr>
        <p:spPr bwMode="auto">
          <a:xfrm>
            <a:off x="5280094" y="3111077"/>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FF0000"/>
                </a:solidFill>
                <a:latin typeface="+mn-ea"/>
              </a:rPr>
              <a:t>トークン</a:t>
            </a:r>
            <a:r>
              <a:rPr lang="ja-JP" altLang="en-US" b="1" dirty="0">
                <a:solidFill>
                  <a:srgbClr val="FF0000"/>
                </a:solidFill>
                <a:latin typeface="+mn-ea"/>
              </a:rPr>
              <a:t>払い出</a:t>
            </a:r>
            <a:r>
              <a:rPr lang="ja-JP" altLang="en-US" b="1" dirty="0" smtClean="0">
                <a:solidFill>
                  <a:srgbClr val="FF0000"/>
                </a:solidFill>
                <a:latin typeface="+mn-ea"/>
              </a:rPr>
              <a:t>し</a:t>
            </a:r>
            <a:endParaRPr kumimoji="1" lang="ja-JP" altLang="en-US" b="1" dirty="0" smtClean="0">
              <a:solidFill>
                <a:srgbClr val="FF0000"/>
              </a:solidFill>
              <a:latin typeface="+mn-ea"/>
            </a:endParaRPr>
          </a:p>
        </p:txBody>
      </p:sp>
      <p:sp>
        <p:nvSpPr>
          <p:cNvPr id="44" name="二等辺三角形 43"/>
          <p:cNvSpPr/>
          <p:nvPr/>
        </p:nvSpPr>
        <p:spPr bwMode="auto">
          <a:xfrm rot="10800000">
            <a:off x="2771790" y="28149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rgbClr val="FF0000"/>
              </a:solidFill>
              <a:latin typeface="+mn-ea"/>
            </a:endParaRPr>
          </a:p>
        </p:txBody>
      </p:sp>
      <p:sp>
        <p:nvSpPr>
          <p:cNvPr id="45" name="正方形/長方形 44"/>
          <p:cNvSpPr/>
          <p:nvPr/>
        </p:nvSpPr>
        <p:spPr bwMode="auto">
          <a:xfrm>
            <a:off x="628340" y="5834344"/>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ysClr val="windowText" lastClr="000000"/>
                </a:solidFill>
                <a:latin typeface="+mn-ea"/>
              </a:rPr>
              <a:t>2.5</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ディシジョン</a:t>
            </a:r>
            <a:r>
              <a:rPr lang="ja-JP" altLang="en-US" b="1" dirty="0">
                <a:solidFill>
                  <a:sysClr val="windowText" lastClr="000000"/>
                </a:solidFill>
                <a:latin typeface="+mn-ea"/>
              </a:rPr>
              <a:t>テーブル</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46" name="正方形/長方形 45"/>
          <p:cNvSpPr/>
          <p:nvPr/>
        </p:nvSpPr>
        <p:spPr bwMode="auto">
          <a:xfrm>
            <a:off x="5280094" y="593716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002060"/>
                </a:solidFill>
                <a:latin typeface="+mn-ea"/>
              </a:rPr>
              <a:t>ディシジョン</a:t>
            </a:r>
            <a:r>
              <a:rPr lang="ja-JP" altLang="en-US" b="1" spc="-150" dirty="0">
                <a:solidFill>
                  <a:srgbClr val="002060"/>
                </a:solidFill>
                <a:latin typeface="+mn-ea"/>
              </a:rPr>
              <a:t>テーブル</a:t>
            </a:r>
            <a:endParaRPr kumimoji="1" lang="ja-JP" altLang="en-US" b="1" spc="-150" dirty="0" smtClean="0">
              <a:solidFill>
                <a:srgbClr val="002060"/>
              </a:solidFill>
              <a:latin typeface="+mn-ea"/>
            </a:endParaRPr>
          </a:p>
        </p:txBody>
      </p:sp>
      <p:sp>
        <p:nvSpPr>
          <p:cNvPr id="47" name="二等辺三角形 46"/>
          <p:cNvSpPr/>
          <p:nvPr/>
        </p:nvSpPr>
        <p:spPr bwMode="auto">
          <a:xfrm rot="10800000">
            <a:off x="2771790" y="39870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rgbClr val="FF0000"/>
              </a:solidFill>
              <a:latin typeface="+mn-ea"/>
            </a:endParaRPr>
          </a:p>
        </p:txBody>
      </p:sp>
      <p:sp>
        <p:nvSpPr>
          <p:cNvPr id="48" name="二等辺三角形 47"/>
          <p:cNvSpPr/>
          <p:nvPr/>
        </p:nvSpPr>
        <p:spPr bwMode="auto">
          <a:xfrm rot="10800000">
            <a:off x="2771790" y="56698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正方形/長方形 24"/>
          <p:cNvSpPr/>
          <p:nvPr/>
        </p:nvSpPr>
        <p:spPr bwMode="auto">
          <a:xfrm>
            <a:off x="7648340" y="1306800"/>
            <a:ext cx="117472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FF0000"/>
                </a:solidFill>
                <a:latin typeface="+mn-ea"/>
              </a:rPr>
              <a:t>システム</a:t>
            </a:r>
            <a:endParaRPr lang="en-US" altLang="ja-JP" b="1" dirty="0" smtClean="0">
              <a:solidFill>
                <a:srgbClr val="FF000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002060"/>
                </a:solidFill>
                <a:latin typeface="+mn-ea"/>
              </a:rPr>
              <a:t>ルール</a:t>
            </a:r>
          </a:p>
        </p:txBody>
      </p:sp>
      <p:sp>
        <p:nvSpPr>
          <p:cNvPr id="28" name="フリーフォーム 27"/>
          <p:cNvSpPr/>
          <p:nvPr/>
        </p:nvSpPr>
        <p:spPr bwMode="auto">
          <a:xfrm>
            <a:off x="549383" y="1762375"/>
            <a:ext cx="8271206" cy="3055094"/>
          </a:xfrm>
          <a:custGeom>
            <a:avLst/>
            <a:gdLst>
              <a:gd name="connsiteX0" fmla="*/ 7104186 w 8271206"/>
              <a:gd name="connsiteY0" fmla="*/ 0 h 3055094"/>
              <a:gd name="connsiteX1" fmla="*/ 8271206 w 8271206"/>
              <a:gd name="connsiteY1" fmla="*/ 0 h 3055094"/>
              <a:gd name="connsiteX2" fmla="*/ 8271206 w 8271206"/>
              <a:gd name="connsiteY2" fmla="*/ 3055094 h 3055094"/>
              <a:gd name="connsiteX3" fmla="*/ 7104186 w 8271206"/>
              <a:gd name="connsiteY3" fmla="*/ 3055094 h 3055094"/>
              <a:gd name="connsiteX4" fmla="*/ 7104186 w 8271206"/>
              <a:gd name="connsiteY4" fmla="*/ 2204112 h 3055094"/>
              <a:gd name="connsiteX5" fmla="*/ 0 w 8271206"/>
              <a:gd name="connsiteY5" fmla="*/ 2204112 h 3055094"/>
              <a:gd name="connsiteX6" fmla="*/ 0 w 8271206"/>
              <a:gd name="connsiteY6" fmla="*/ 1192425 h 3055094"/>
              <a:gd name="connsiteX7" fmla="*/ 7104186 w 8271206"/>
              <a:gd name="connsiteY7" fmla="*/ 1192425 h 3055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1206" h="3055094">
                <a:moveTo>
                  <a:pt x="7104186" y="0"/>
                </a:moveTo>
                <a:lnTo>
                  <a:pt x="8271206" y="0"/>
                </a:lnTo>
                <a:lnTo>
                  <a:pt x="8271206" y="3055094"/>
                </a:lnTo>
                <a:lnTo>
                  <a:pt x="7104186" y="3055094"/>
                </a:lnTo>
                <a:lnTo>
                  <a:pt x="7104186" y="2204112"/>
                </a:lnTo>
                <a:lnTo>
                  <a:pt x="0" y="2204112"/>
                </a:lnTo>
                <a:lnTo>
                  <a:pt x="0" y="1192425"/>
                </a:lnTo>
                <a:lnTo>
                  <a:pt x="7104186" y="1192425"/>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25985307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3" y="836712"/>
            <a:ext cx="8713088" cy="5616476"/>
          </a:xfrm>
        </p:spPr>
        <p:txBody>
          <a:bodyPr/>
          <a:lstStyle/>
          <a:p>
            <a:r>
              <a:rPr lang="ja-JP" altLang="en-US" dirty="0" smtClean="0"/>
              <a:t>登録情報に対する権限をグループごとに設定することが可能</a:t>
            </a:r>
            <a:endParaRPr lang="en-US" altLang="ja-JP" dirty="0" smtClean="0"/>
          </a:p>
          <a:p>
            <a:pPr lvl="1"/>
            <a:endParaRPr lang="en-US" altLang="ja-JP" dirty="0" smtClean="0"/>
          </a:p>
          <a:p>
            <a:pPr lvl="1"/>
            <a:r>
              <a:rPr lang="en-US" altLang="ja-JP" dirty="0" smtClean="0"/>
              <a:t>OASE</a:t>
            </a:r>
            <a:r>
              <a:rPr lang="ja-JP" altLang="en-US" dirty="0" smtClean="0"/>
              <a:t>の各画面に対して「アクセス権限</a:t>
            </a:r>
            <a:r>
              <a:rPr lang="ja-JP" altLang="en-US" dirty="0"/>
              <a:t>：</a:t>
            </a:r>
            <a:r>
              <a:rPr lang="ja-JP" altLang="en-US" dirty="0" smtClean="0"/>
              <a:t>更新可能」が設定されている場合、情報を登録することが可能</a:t>
            </a:r>
            <a:endParaRPr lang="en-US" altLang="ja-JP" dirty="0" smtClean="0"/>
          </a:p>
          <a:p>
            <a:pPr lvl="1"/>
            <a:r>
              <a:rPr lang="ja-JP" altLang="en-US" dirty="0" smtClean="0"/>
              <a:t>登録</a:t>
            </a:r>
            <a:r>
              <a:rPr lang="ja-JP" altLang="en-US" dirty="0"/>
              <a:t>情報</a:t>
            </a:r>
            <a:r>
              <a:rPr lang="ja-JP" altLang="en-US" dirty="0" smtClean="0"/>
              <a:t>に対する権限を「アクション設定」、「トークン払い出し」の各画面で設定可能</a:t>
            </a:r>
            <a:endParaRPr lang="en-US" altLang="ja-JP" dirty="0" smtClean="0"/>
          </a:p>
          <a:p>
            <a:pPr marL="180000" lvl="1" indent="0">
              <a:buNone/>
            </a:pPr>
            <a:endParaRPr lang="en-US" altLang="ja-JP" dirty="0" smtClean="0"/>
          </a:p>
          <a:p>
            <a:pPr lvl="1"/>
            <a:r>
              <a:rPr lang="ja-JP" altLang="en-US" dirty="0" smtClean="0"/>
              <a:t>以下の権限から選択</a:t>
            </a:r>
            <a:endParaRPr lang="en-US" altLang="ja-JP" dirty="0" smtClean="0"/>
          </a:p>
          <a:p>
            <a:pPr lvl="2"/>
            <a:r>
              <a:rPr lang="ja-JP" altLang="en-US" dirty="0" smtClean="0"/>
              <a:t>権限無し：登録情報を表示しない</a:t>
            </a:r>
            <a:endParaRPr lang="en-US" altLang="ja-JP" dirty="0" smtClean="0"/>
          </a:p>
          <a:p>
            <a:pPr lvl="2"/>
            <a:r>
              <a:rPr lang="ja-JP" altLang="en-US" dirty="0" smtClean="0"/>
              <a:t>参照のみ：登録情報を表示するが更新不可</a:t>
            </a:r>
            <a:endParaRPr lang="en-US" altLang="ja-JP" dirty="0" smtClean="0"/>
          </a:p>
          <a:p>
            <a:pPr lvl="2"/>
            <a:r>
              <a:rPr lang="ja-JP" altLang="en-US" dirty="0" smtClean="0"/>
              <a:t>更新可能：登録情報を表示および更新可能</a:t>
            </a:r>
            <a:endParaRPr lang="en-US" altLang="ja-JP" dirty="0" smtClean="0"/>
          </a:p>
          <a:p>
            <a:pPr marL="180000" lvl="1" indent="0">
              <a:buNone/>
            </a:pPr>
            <a:endParaRPr lang="en-US" altLang="ja-JP" dirty="0"/>
          </a:p>
          <a:p>
            <a:pPr lvl="1"/>
            <a:r>
              <a:rPr lang="en-US" altLang="ja-JP" dirty="0"/>
              <a:t>1</a:t>
            </a:r>
            <a:r>
              <a:rPr lang="ja-JP" altLang="en-US" dirty="0"/>
              <a:t>件</a:t>
            </a:r>
            <a:r>
              <a:rPr lang="ja-JP" altLang="en-US" dirty="0" smtClean="0"/>
              <a:t>も</a:t>
            </a:r>
            <a:r>
              <a:rPr lang="ja-JP" altLang="en-US" dirty="0"/>
              <a:t>表示</a:t>
            </a:r>
            <a:r>
              <a:rPr lang="ja-JP" altLang="en-US" dirty="0" smtClean="0"/>
              <a:t>できる情報が存在しない場合、</a:t>
            </a:r>
            <a:r>
              <a:rPr lang="en-US" altLang="ja-JP" dirty="0" smtClean="0"/>
              <a:t/>
            </a:r>
            <a:br>
              <a:rPr lang="en-US" altLang="ja-JP" dirty="0" smtClean="0"/>
            </a:br>
            <a:r>
              <a:rPr lang="ja-JP" altLang="en-US" dirty="0" smtClean="0"/>
              <a:t>「</a:t>
            </a:r>
            <a:r>
              <a:rPr lang="en-US" altLang="ja-JP" dirty="0" smtClean="0"/>
              <a:t>403</a:t>
            </a:r>
            <a:r>
              <a:rPr lang="ja-JP" altLang="en-US" dirty="0" smtClean="0"/>
              <a:t> </a:t>
            </a:r>
            <a:r>
              <a:rPr lang="en-US" altLang="ja-JP" dirty="0" smtClean="0"/>
              <a:t>Forbidden</a:t>
            </a:r>
            <a:r>
              <a:rPr lang="ja-JP" altLang="en-US" dirty="0" smtClean="0"/>
              <a:t>」画面が表示される</a:t>
            </a:r>
            <a:endParaRPr lang="en-US" altLang="ja-JP" dirty="0"/>
          </a:p>
          <a:p>
            <a:pPr marL="360000" lvl="2" indent="0">
              <a:buNone/>
            </a:pPr>
            <a:endParaRPr lang="en-US" altLang="ja-JP" dirty="0"/>
          </a:p>
          <a:p>
            <a:pPr lvl="2"/>
            <a:endParaRPr lang="en-US" altLang="ja-JP" dirty="0"/>
          </a:p>
        </p:txBody>
      </p:sp>
      <p:sp>
        <p:nvSpPr>
          <p:cNvPr id="2" name="タイトル 1"/>
          <p:cNvSpPr>
            <a:spLocks noGrp="1"/>
          </p:cNvSpPr>
          <p:nvPr>
            <p:ph type="title"/>
          </p:nvPr>
        </p:nvSpPr>
        <p:spPr/>
        <p:txBody>
          <a:bodyPr>
            <a:normAutofit/>
          </a:bodyPr>
          <a:lstStyle/>
          <a:p>
            <a:r>
              <a:rPr lang="en-US" altLang="ja-JP" dirty="0"/>
              <a:t>2.2</a:t>
            </a:r>
            <a:r>
              <a:rPr lang="ja-JP" altLang="en-US" dirty="0"/>
              <a:t>　</a:t>
            </a:r>
            <a:r>
              <a:rPr lang="ja-JP" altLang="en-US" dirty="0" smtClean="0"/>
              <a:t>権限の</a:t>
            </a:r>
            <a:r>
              <a:rPr lang="ja-JP" altLang="en-US" dirty="0"/>
              <a:t>設定　</a:t>
            </a:r>
            <a:r>
              <a:rPr lang="en-US" altLang="ja-JP" dirty="0" smtClean="0"/>
              <a:t>[</a:t>
            </a:r>
            <a:r>
              <a:rPr lang="ja-JP" altLang="en-US" dirty="0" smtClean="0"/>
              <a:t>登録情報</a:t>
            </a:r>
            <a:r>
              <a:rPr lang="en-US" altLang="ja-JP" dirty="0" smtClean="0"/>
              <a:t>]</a:t>
            </a:r>
            <a:r>
              <a:rPr lang="ja-JP" altLang="en-US" dirty="0" smtClean="0"/>
              <a:t> （</a:t>
            </a:r>
            <a:r>
              <a:rPr lang="en-US" altLang="ja-JP" dirty="0"/>
              <a:t>2</a:t>
            </a:r>
            <a:r>
              <a:rPr lang="en-US" altLang="ja-JP" dirty="0" smtClean="0"/>
              <a:t>/3</a:t>
            </a:r>
            <a:r>
              <a:rPr lang="ja-JP" altLang="en-US" dirty="0" smtClean="0"/>
              <a:t>）</a:t>
            </a:r>
            <a:endParaRPr lang="ja-JP" altLang="en-US" dirty="0"/>
          </a:p>
        </p:txBody>
      </p:sp>
      <p:pic>
        <p:nvPicPr>
          <p:cNvPr id="3" name="図 2"/>
          <p:cNvPicPr>
            <a:picLocks noChangeAspect="1"/>
          </p:cNvPicPr>
          <p:nvPr/>
        </p:nvPicPr>
        <p:blipFill>
          <a:blip r:embed="rId2"/>
          <a:stretch>
            <a:fillRect/>
          </a:stretch>
        </p:blipFill>
        <p:spPr>
          <a:xfrm>
            <a:off x="4902316" y="2708900"/>
            <a:ext cx="3702244" cy="3487755"/>
          </a:xfrm>
          <a:prstGeom prst="rect">
            <a:avLst/>
          </a:prstGeom>
        </p:spPr>
      </p:pic>
      <p:pic>
        <p:nvPicPr>
          <p:cNvPr id="4" name="図 3"/>
          <p:cNvPicPr>
            <a:picLocks noChangeAspect="1"/>
          </p:cNvPicPr>
          <p:nvPr/>
        </p:nvPicPr>
        <p:blipFill>
          <a:blip r:embed="rId3"/>
          <a:stretch>
            <a:fillRect/>
          </a:stretch>
        </p:blipFill>
        <p:spPr>
          <a:xfrm>
            <a:off x="759901" y="4940770"/>
            <a:ext cx="3834716" cy="1255885"/>
          </a:xfrm>
          <a:prstGeom prst="rect">
            <a:avLst/>
          </a:prstGeom>
        </p:spPr>
      </p:pic>
    </p:spTree>
    <p:extLst>
      <p:ext uri="{BB962C8B-B14F-4D97-AF65-F5344CB8AC3E}">
        <p14:creationId xmlns:p14="http://schemas.microsoft.com/office/powerpoint/2010/main" val="231804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3" y="836712"/>
            <a:ext cx="8713088" cy="5616476"/>
          </a:xfrm>
        </p:spPr>
        <p:txBody>
          <a:bodyPr/>
          <a:lstStyle/>
          <a:p>
            <a:r>
              <a:rPr lang="ja-JP" altLang="en-US" dirty="0" smtClean="0"/>
              <a:t>例　「トークン払い出し」画面で新規払い出しを実施、グループ別権限で「</a:t>
            </a:r>
            <a:r>
              <a:rPr lang="en-US" altLang="ja-JP" dirty="0" smtClean="0"/>
              <a:t>group_A</a:t>
            </a:r>
            <a:r>
              <a:rPr lang="ja-JP" altLang="en-US" dirty="0" smtClean="0"/>
              <a:t>」は「権限あり」、その他グループは「権限なし」　</a:t>
            </a:r>
            <a:endParaRPr lang="en-US" altLang="ja-JP" dirty="0"/>
          </a:p>
        </p:txBody>
      </p:sp>
      <p:sp>
        <p:nvSpPr>
          <p:cNvPr id="2" name="タイトル 1"/>
          <p:cNvSpPr>
            <a:spLocks noGrp="1"/>
          </p:cNvSpPr>
          <p:nvPr>
            <p:ph type="title"/>
          </p:nvPr>
        </p:nvSpPr>
        <p:spPr/>
        <p:txBody>
          <a:bodyPr>
            <a:normAutofit/>
          </a:bodyPr>
          <a:lstStyle/>
          <a:p>
            <a:r>
              <a:rPr lang="en-US" altLang="ja-JP" dirty="0"/>
              <a:t>2.2</a:t>
            </a:r>
            <a:r>
              <a:rPr lang="ja-JP" altLang="en-US" dirty="0"/>
              <a:t>　</a:t>
            </a:r>
            <a:r>
              <a:rPr lang="ja-JP" altLang="en-US" dirty="0" smtClean="0"/>
              <a:t>権限の</a:t>
            </a:r>
            <a:r>
              <a:rPr lang="ja-JP" altLang="en-US" dirty="0"/>
              <a:t>設定　</a:t>
            </a:r>
            <a:r>
              <a:rPr lang="en-US" altLang="ja-JP" dirty="0"/>
              <a:t>[</a:t>
            </a:r>
            <a:r>
              <a:rPr lang="ja-JP" altLang="en-US" dirty="0"/>
              <a:t>登録情報</a:t>
            </a:r>
            <a:r>
              <a:rPr lang="en-US" altLang="ja-JP" dirty="0"/>
              <a:t>]</a:t>
            </a:r>
            <a:r>
              <a:rPr lang="ja-JP" altLang="en-US" dirty="0"/>
              <a:t> </a:t>
            </a:r>
            <a:r>
              <a:rPr lang="ja-JP" altLang="en-US" dirty="0" smtClean="0"/>
              <a:t>（</a:t>
            </a:r>
            <a:r>
              <a:rPr lang="en-US" altLang="ja-JP" dirty="0"/>
              <a:t>3</a:t>
            </a:r>
            <a:r>
              <a:rPr lang="en-US" altLang="ja-JP" dirty="0" smtClean="0"/>
              <a:t>/3</a:t>
            </a:r>
            <a:r>
              <a:rPr lang="ja-JP" altLang="en-US" dirty="0" smtClean="0"/>
              <a:t>）</a:t>
            </a:r>
            <a:endParaRPr lang="ja-JP" altLang="en-US" dirty="0"/>
          </a:p>
        </p:txBody>
      </p:sp>
      <p:sp>
        <p:nvSpPr>
          <p:cNvPr id="13" name="角丸四角形 12"/>
          <p:cNvSpPr/>
          <p:nvPr/>
        </p:nvSpPr>
        <p:spPr bwMode="auto">
          <a:xfrm>
            <a:off x="4684918" y="1749909"/>
            <a:ext cx="4078666" cy="2304000"/>
          </a:xfrm>
          <a:prstGeom prst="roundRect">
            <a:avLst>
              <a:gd name="adj" fmla="val 3680"/>
            </a:avLst>
          </a:prstGeom>
          <a:solidFill>
            <a:srgbClr val="002060">
              <a:alpha val="2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3" name="図 2"/>
          <p:cNvPicPr>
            <a:picLocks noChangeAspect="1"/>
          </p:cNvPicPr>
          <p:nvPr/>
        </p:nvPicPr>
        <p:blipFill>
          <a:blip r:embed="rId2"/>
          <a:stretch>
            <a:fillRect/>
          </a:stretch>
        </p:blipFill>
        <p:spPr>
          <a:xfrm>
            <a:off x="634674" y="3227579"/>
            <a:ext cx="3595083" cy="3127541"/>
          </a:xfrm>
          <a:prstGeom prst="rect">
            <a:avLst/>
          </a:prstGeom>
        </p:spPr>
      </p:pic>
      <p:sp>
        <p:nvSpPr>
          <p:cNvPr id="6" name="角丸四角形 5"/>
          <p:cNvSpPr/>
          <p:nvPr/>
        </p:nvSpPr>
        <p:spPr bwMode="auto">
          <a:xfrm>
            <a:off x="6205106" y="1849173"/>
            <a:ext cx="2446100" cy="576000"/>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a:t>
            </a:r>
            <a:r>
              <a:rPr kumimoji="1" lang="en-US" altLang="ja-JP" sz="1400" b="1" dirty="0" smtClean="0">
                <a:latin typeface="+mn-ea"/>
              </a:rPr>
              <a:t>group_A</a:t>
            </a:r>
            <a:r>
              <a:rPr kumimoji="1" lang="ja-JP" altLang="en-US" sz="1400" b="1" dirty="0" smtClean="0">
                <a:latin typeface="+mn-ea"/>
              </a:rPr>
              <a:t>」に</a:t>
            </a:r>
            <a:endParaRPr kumimoji="1" lang="en-US" altLang="ja-JP" sz="1400" b="1" dirty="0" smtClean="0">
              <a:latin typeface="+mn-ea"/>
            </a:endParaRPr>
          </a:p>
          <a:p>
            <a:pPr algn="ctr"/>
            <a:r>
              <a:rPr kumimoji="1" lang="ja-JP" altLang="en-US" sz="1400" b="1" dirty="0" smtClean="0">
                <a:latin typeface="+mn-ea"/>
              </a:rPr>
              <a:t>所属するユーザで</a:t>
            </a:r>
            <a:r>
              <a:rPr lang="ja-JP" altLang="en-US" sz="1400" b="1" dirty="0" smtClean="0">
                <a:latin typeface="+mn-ea"/>
              </a:rPr>
              <a:t>ログイン</a:t>
            </a:r>
            <a:endParaRPr kumimoji="1" lang="ja-JP" altLang="en-US" sz="1400" b="1" dirty="0" smtClean="0">
              <a:latin typeface="+mn-ea"/>
            </a:endParaRPr>
          </a:p>
        </p:txBody>
      </p:sp>
      <p:sp>
        <p:nvSpPr>
          <p:cNvPr id="45" name="角丸四角形 44"/>
          <p:cNvSpPr/>
          <p:nvPr/>
        </p:nvSpPr>
        <p:spPr bwMode="auto">
          <a:xfrm>
            <a:off x="4684918" y="4176828"/>
            <a:ext cx="4078666" cy="2168264"/>
          </a:xfrm>
          <a:prstGeom prst="roundRect">
            <a:avLst>
              <a:gd name="adj" fmla="val 3680"/>
            </a:avLst>
          </a:prstGeom>
          <a:solidFill>
            <a:srgbClr val="002060">
              <a:alpha val="2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sp>
        <p:nvSpPr>
          <p:cNvPr id="9" name="角丸四角形 8"/>
          <p:cNvSpPr/>
          <p:nvPr/>
        </p:nvSpPr>
        <p:spPr bwMode="auto">
          <a:xfrm>
            <a:off x="634675" y="1811752"/>
            <a:ext cx="3595082" cy="1236863"/>
          </a:xfrm>
          <a:prstGeom prst="roundRect">
            <a:avLst>
              <a:gd name="adj" fmla="val 12250"/>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a:t>
            </a:r>
            <a:r>
              <a:rPr kumimoji="1" lang="en-US" altLang="ja-JP" sz="1400" b="1" dirty="0" smtClean="0">
                <a:latin typeface="+mn-ea"/>
              </a:rPr>
              <a:t>group_A</a:t>
            </a:r>
            <a:r>
              <a:rPr kumimoji="1" lang="ja-JP" altLang="en-US" sz="1400" b="1" dirty="0" smtClean="0">
                <a:latin typeface="+mn-ea"/>
              </a:rPr>
              <a:t>」「</a:t>
            </a:r>
            <a:r>
              <a:rPr kumimoji="1" lang="en-US" altLang="ja-JP" sz="1400" b="1" dirty="0" smtClean="0">
                <a:latin typeface="+mn-ea"/>
              </a:rPr>
              <a:t>group_B</a:t>
            </a:r>
            <a:r>
              <a:rPr kumimoji="1" lang="ja-JP" altLang="en-US" sz="1400" b="1" dirty="0" smtClean="0">
                <a:latin typeface="+mn-ea"/>
              </a:rPr>
              <a:t>」</a:t>
            </a:r>
            <a:endParaRPr kumimoji="1" lang="en-US" altLang="ja-JP" sz="1400" b="1" dirty="0" smtClean="0">
              <a:latin typeface="+mn-ea"/>
            </a:endParaRPr>
          </a:p>
          <a:p>
            <a:pPr algn="ctr"/>
            <a:r>
              <a:rPr lang="ja-JP" altLang="en-US" sz="1400" b="1" dirty="0">
                <a:latin typeface="+mn-ea"/>
              </a:rPr>
              <a:t>「</a:t>
            </a:r>
            <a:r>
              <a:rPr lang="en-US" altLang="ja-JP" sz="1400" b="1" dirty="0" smtClean="0">
                <a:latin typeface="+mn-ea"/>
              </a:rPr>
              <a:t>group_C</a:t>
            </a:r>
            <a:r>
              <a:rPr lang="ja-JP" altLang="en-US" sz="1400" b="1" dirty="0" smtClean="0">
                <a:latin typeface="+mn-ea"/>
              </a:rPr>
              <a:t>」</a:t>
            </a:r>
            <a:r>
              <a:rPr lang="ja-JP" altLang="en-US" sz="1400" b="1" dirty="0">
                <a:latin typeface="+mn-ea"/>
              </a:rPr>
              <a:t>「</a:t>
            </a:r>
            <a:r>
              <a:rPr lang="en-US" altLang="ja-JP" sz="1400" b="1" dirty="0" smtClean="0">
                <a:latin typeface="+mn-ea"/>
              </a:rPr>
              <a:t>group_D</a:t>
            </a:r>
            <a:r>
              <a:rPr lang="ja-JP" altLang="en-US" sz="1400" b="1" dirty="0" smtClean="0">
                <a:latin typeface="+mn-ea"/>
              </a:rPr>
              <a:t>」</a:t>
            </a:r>
            <a:endParaRPr lang="en-US" altLang="ja-JP" sz="1400" b="1" dirty="0">
              <a:latin typeface="+mn-ea"/>
            </a:endParaRPr>
          </a:p>
          <a:p>
            <a:pPr algn="ctr"/>
            <a:r>
              <a:rPr kumimoji="1" lang="ja-JP" altLang="en-US" sz="1400" b="1" dirty="0" smtClean="0">
                <a:latin typeface="+mn-ea"/>
              </a:rPr>
              <a:t>に所属するユーザで</a:t>
            </a:r>
            <a:endParaRPr kumimoji="1" lang="en-US" altLang="ja-JP" sz="1400" b="1" dirty="0" smtClean="0">
              <a:latin typeface="+mn-ea"/>
            </a:endParaRPr>
          </a:p>
          <a:p>
            <a:pPr algn="ctr"/>
            <a:r>
              <a:rPr lang="ja-JP" altLang="en-US" sz="1400" b="1" dirty="0" smtClean="0">
                <a:latin typeface="+mn-ea"/>
              </a:rPr>
              <a:t>トークン</a:t>
            </a:r>
            <a:r>
              <a:rPr lang="ja-JP" altLang="en-US" sz="1400" b="1" dirty="0">
                <a:latin typeface="+mn-ea"/>
              </a:rPr>
              <a:t>払い出</a:t>
            </a:r>
            <a:r>
              <a:rPr lang="ja-JP" altLang="en-US" sz="1400" b="1" dirty="0" smtClean="0">
                <a:latin typeface="+mn-ea"/>
              </a:rPr>
              <a:t>し</a:t>
            </a:r>
            <a:endParaRPr kumimoji="1" lang="ja-JP" altLang="en-US" sz="1400" b="1" dirty="0" smtClean="0">
              <a:latin typeface="+mn-ea"/>
            </a:endParaRPr>
          </a:p>
        </p:txBody>
      </p:sp>
      <p:pic>
        <p:nvPicPr>
          <p:cNvPr id="4" name="図 3"/>
          <p:cNvPicPr>
            <a:picLocks noChangeAspect="1"/>
          </p:cNvPicPr>
          <p:nvPr/>
        </p:nvPicPr>
        <p:blipFill>
          <a:blip r:embed="rId3"/>
          <a:stretch>
            <a:fillRect/>
          </a:stretch>
        </p:blipFill>
        <p:spPr>
          <a:xfrm>
            <a:off x="4838227" y="2516843"/>
            <a:ext cx="3822523" cy="1420491"/>
          </a:xfrm>
          <a:prstGeom prst="rect">
            <a:avLst/>
          </a:prstGeom>
        </p:spPr>
      </p:pic>
      <p:cxnSp>
        <p:nvCxnSpPr>
          <p:cNvPr id="24" name="直線コネクタ 23"/>
          <p:cNvCxnSpPr/>
          <p:nvPr/>
        </p:nvCxnSpPr>
        <p:spPr bwMode="auto">
          <a:xfrm>
            <a:off x="6722763" y="3580068"/>
            <a:ext cx="197954" cy="308873"/>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6" name="角丸四角形 25"/>
          <p:cNvSpPr/>
          <p:nvPr/>
        </p:nvSpPr>
        <p:spPr bwMode="auto">
          <a:xfrm>
            <a:off x="6887240" y="3595363"/>
            <a:ext cx="1780481" cy="366583"/>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smtClean="0">
                <a:solidFill>
                  <a:srgbClr val="FF0000"/>
                </a:solidFill>
                <a:latin typeface="+mn-ea"/>
              </a:rPr>
              <a:t>参照および更新可能</a:t>
            </a:r>
            <a:endParaRPr kumimoji="1" lang="ja-JP" altLang="en-US" sz="1400" b="1" dirty="0" smtClean="0">
              <a:solidFill>
                <a:srgbClr val="FF0000"/>
              </a:solidFill>
              <a:latin typeface="+mn-ea"/>
            </a:endParaRPr>
          </a:p>
        </p:txBody>
      </p:sp>
      <p:cxnSp>
        <p:nvCxnSpPr>
          <p:cNvPr id="27" name="直線矢印コネクタ 26"/>
          <p:cNvCxnSpPr>
            <a:stCxn id="22" idx="3"/>
          </p:cNvCxnSpPr>
          <p:nvPr/>
        </p:nvCxnSpPr>
        <p:spPr bwMode="auto">
          <a:xfrm flipV="1">
            <a:off x="4005446" y="3407185"/>
            <a:ext cx="842325" cy="1750664"/>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5" name="直線コネクタ 24"/>
          <p:cNvCxnSpPr/>
          <p:nvPr/>
        </p:nvCxnSpPr>
        <p:spPr bwMode="auto">
          <a:xfrm flipH="1">
            <a:off x="6897750" y="3885895"/>
            <a:ext cx="1751469" cy="40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3" name="角丸四角形 22"/>
          <p:cNvSpPr/>
          <p:nvPr/>
        </p:nvSpPr>
        <p:spPr bwMode="auto">
          <a:xfrm>
            <a:off x="4819195" y="2784043"/>
            <a:ext cx="3849176" cy="796025"/>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5" name="図 4"/>
          <p:cNvPicPr>
            <a:picLocks noChangeAspect="1"/>
          </p:cNvPicPr>
          <p:nvPr/>
        </p:nvPicPr>
        <p:blipFill>
          <a:blip r:embed="rId4"/>
          <a:stretch>
            <a:fillRect/>
          </a:stretch>
        </p:blipFill>
        <p:spPr>
          <a:xfrm>
            <a:off x="4839101" y="4992039"/>
            <a:ext cx="3828620" cy="1255885"/>
          </a:xfrm>
          <a:prstGeom prst="rect">
            <a:avLst/>
          </a:prstGeom>
        </p:spPr>
      </p:pic>
      <p:sp>
        <p:nvSpPr>
          <p:cNvPr id="22" name="角丸四角形 21"/>
          <p:cNvSpPr/>
          <p:nvPr/>
        </p:nvSpPr>
        <p:spPr bwMode="auto">
          <a:xfrm>
            <a:off x="764996" y="5040728"/>
            <a:ext cx="3240450" cy="234242"/>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sp>
        <p:nvSpPr>
          <p:cNvPr id="40" name="角丸四角形 39"/>
          <p:cNvSpPr/>
          <p:nvPr/>
        </p:nvSpPr>
        <p:spPr bwMode="auto">
          <a:xfrm>
            <a:off x="764995" y="5285344"/>
            <a:ext cx="3240450" cy="529310"/>
          </a:xfrm>
          <a:prstGeom prst="roundRect">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cxnSp>
        <p:nvCxnSpPr>
          <p:cNvPr id="43" name="直線矢印コネクタ 42"/>
          <p:cNvCxnSpPr>
            <a:stCxn id="40" idx="3"/>
            <a:endCxn id="34" idx="1"/>
          </p:cNvCxnSpPr>
          <p:nvPr/>
        </p:nvCxnSpPr>
        <p:spPr bwMode="auto">
          <a:xfrm>
            <a:off x="4005445" y="5549999"/>
            <a:ext cx="819632" cy="183952"/>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7" name="角丸四角形 6"/>
          <p:cNvSpPr/>
          <p:nvPr/>
        </p:nvSpPr>
        <p:spPr bwMode="auto">
          <a:xfrm>
            <a:off x="6205106" y="4293120"/>
            <a:ext cx="2446100" cy="576000"/>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a:t>
            </a:r>
            <a:r>
              <a:rPr kumimoji="1" lang="en-US" altLang="ja-JP" sz="1400" b="1" dirty="0" smtClean="0">
                <a:latin typeface="+mn-ea"/>
              </a:rPr>
              <a:t>group_C</a:t>
            </a:r>
            <a:r>
              <a:rPr kumimoji="1" lang="ja-JP" altLang="en-US" sz="1400" b="1" dirty="0" smtClean="0">
                <a:latin typeface="+mn-ea"/>
              </a:rPr>
              <a:t>」に</a:t>
            </a:r>
            <a:endParaRPr kumimoji="1" lang="en-US" altLang="ja-JP" sz="1400" b="1" dirty="0" smtClean="0">
              <a:latin typeface="+mn-ea"/>
            </a:endParaRPr>
          </a:p>
          <a:p>
            <a:pPr algn="ctr"/>
            <a:r>
              <a:rPr kumimoji="1" lang="ja-JP" altLang="en-US" sz="1400" b="1" dirty="0" smtClean="0">
                <a:latin typeface="+mn-ea"/>
              </a:rPr>
              <a:t>所属するユーザで</a:t>
            </a:r>
            <a:r>
              <a:rPr lang="ja-JP" altLang="en-US" sz="1400" b="1" dirty="0" smtClean="0">
                <a:latin typeface="+mn-ea"/>
              </a:rPr>
              <a:t>ログイン</a:t>
            </a:r>
            <a:endParaRPr kumimoji="1" lang="ja-JP" altLang="en-US" sz="1400" b="1" dirty="0" smtClean="0">
              <a:latin typeface="+mn-ea"/>
            </a:endParaRPr>
          </a:p>
        </p:txBody>
      </p:sp>
      <p:sp>
        <p:nvSpPr>
          <p:cNvPr id="34" name="角丸四角形 33"/>
          <p:cNvSpPr/>
          <p:nvPr/>
        </p:nvSpPr>
        <p:spPr bwMode="auto">
          <a:xfrm>
            <a:off x="4825077" y="5232876"/>
            <a:ext cx="3849176" cy="1002149"/>
          </a:xfrm>
          <a:prstGeom prst="roundRect">
            <a:avLst/>
          </a:prstGeom>
          <a:noFill/>
          <a:ln w="38100">
            <a:solidFill>
              <a:srgbClr val="FF0000"/>
            </a:solidFill>
            <a:prstDash val="sysDot"/>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sp>
        <p:nvSpPr>
          <p:cNvPr id="35" name="角丸四角形 34"/>
          <p:cNvSpPr/>
          <p:nvPr/>
        </p:nvSpPr>
        <p:spPr bwMode="auto">
          <a:xfrm>
            <a:off x="6964052" y="5355345"/>
            <a:ext cx="1780481" cy="366583"/>
          </a:xfrm>
          <a:prstGeom prst="roundRect">
            <a:avLst/>
          </a:prstGeom>
          <a:no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ja-JP" altLang="en-US" sz="1400" b="1" dirty="0">
                <a:solidFill>
                  <a:srgbClr val="FF0000"/>
                </a:solidFill>
                <a:latin typeface="+mn-ea"/>
              </a:rPr>
              <a:t>参照</a:t>
            </a:r>
            <a:r>
              <a:rPr lang="ja-JP" altLang="en-US" sz="1400" b="1" dirty="0" smtClean="0">
                <a:solidFill>
                  <a:srgbClr val="FF0000"/>
                </a:solidFill>
                <a:latin typeface="+mn-ea"/>
              </a:rPr>
              <a:t>権限なし</a:t>
            </a:r>
            <a:endParaRPr kumimoji="1" lang="ja-JP" altLang="en-US" sz="1400" b="1" dirty="0" smtClean="0">
              <a:solidFill>
                <a:srgbClr val="FF0000"/>
              </a:solidFill>
              <a:latin typeface="+mn-ea"/>
            </a:endParaRPr>
          </a:p>
        </p:txBody>
      </p:sp>
      <p:cxnSp>
        <p:nvCxnSpPr>
          <p:cNvPr id="36" name="直線コネクタ 35"/>
          <p:cNvCxnSpPr/>
          <p:nvPr/>
        </p:nvCxnSpPr>
        <p:spPr bwMode="auto">
          <a:xfrm flipH="1">
            <a:off x="7302835" y="5640552"/>
            <a:ext cx="1087525" cy="40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18454855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3" y="836712"/>
            <a:ext cx="8713088" cy="5616476"/>
          </a:xfrm>
        </p:spPr>
        <p:txBody>
          <a:bodyPr>
            <a:normAutofit/>
          </a:bodyPr>
          <a:lstStyle/>
          <a:p>
            <a:r>
              <a:rPr lang="ja-JP" altLang="en-US" dirty="0"/>
              <a:t>「</a:t>
            </a:r>
            <a:r>
              <a:rPr lang="ja-JP" altLang="en-US" dirty="0" smtClean="0"/>
              <a:t>トークン払い出し」画面について</a:t>
            </a:r>
            <a:endParaRPr lang="en-US" altLang="ja-JP" dirty="0" smtClean="0"/>
          </a:p>
          <a:p>
            <a:endParaRPr lang="en-US" altLang="ja-JP" dirty="0"/>
          </a:p>
          <a:p>
            <a:pPr lvl="1"/>
            <a:r>
              <a:rPr lang="ja-JP" altLang="en-US" dirty="0" smtClean="0"/>
              <a:t>リクエスト送信時には認証が必要</a:t>
            </a:r>
            <a:r>
              <a:rPr lang="ja-JP" altLang="en-US" dirty="0"/>
              <a:t>で</a:t>
            </a:r>
            <a:r>
              <a:rPr lang="ja-JP" altLang="en-US" dirty="0" smtClean="0"/>
              <a:t>あるため、前もって</a:t>
            </a:r>
            <a:r>
              <a:rPr lang="en-US" altLang="ja-JP" dirty="0" smtClean="0"/>
              <a:t>OASE</a:t>
            </a:r>
            <a:r>
              <a:rPr lang="ja-JP" altLang="en-US" dirty="0" smtClean="0"/>
              <a:t>の「トークン払い出し」画面でトークンを払い出しておく必要がある</a:t>
            </a:r>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a:p>
          <a:p>
            <a:pPr marL="180000" lvl="1" indent="0">
              <a:buNone/>
            </a:pPr>
            <a:endParaRPr lang="en-US" altLang="ja-JP" dirty="0" smtClean="0"/>
          </a:p>
          <a:p>
            <a:pPr lvl="1"/>
            <a:r>
              <a:rPr lang="ja-JP" altLang="en-US" dirty="0" smtClean="0"/>
              <a:t>後述</a:t>
            </a:r>
            <a:r>
              <a:rPr lang="ja-JP" altLang="en-US" dirty="0"/>
              <a:t>する「ルール」画面上からのテストリクエスト時は</a:t>
            </a:r>
            <a:r>
              <a:rPr lang="ja-JP" altLang="en-US" dirty="0" smtClean="0"/>
              <a:t>トークン不要</a:t>
            </a:r>
            <a:endParaRPr lang="en-US" altLang="ja-JP" dirty="0" smtClean="0"/>
          </a:p>
          <a:p>
            <a:pPr lvl="1"/>
            <a:r>
              <a:rPr lang="ja-JP" altLang="en-US" dirty="0" smtClean="0"/>
              <a:t>払い出したトークンの使用例は以下を参照</a:t>
            </a:r>
            <a:r>
              <a:rPr lang="en-US" altLang="ja-JP" dirty="0" smtClean="0"/>
              <a:t/>
            </a:r>
            <a:br>
              <a:rPr lang="en-US" altLang="ja-JP" dirty="0" smtClean="0"/>
            </a:br>
            <a:r>
              <a:rPr lang="en-US" altLang="ja-JP" dirty="0" smtClean="0"/>
              <a:t>&lt;</a:t>
            </a:r>
            <a:r>
              <a:rPr lang="ja-JP" altLang="en-US" dirty="0"/>
              <a:t> </a:t>
            </a:r>
            <a:r>
              <a:rPr lang="en-US" altLang="ja-JP" b="1" dirty="0" err="1">
                <a:hlinkClick r:id="rId2"/>
              </a:rPr>
              <a:t>RestAPI</a:t>
            </a:r>
            <a:r>
              <a:rPr lang="ja-JP" altLang="en-US" b="1" dirty="0">
                <a:hlinkClick r:id="rId2"/>
              </a:rPr>
              <a:t>機能 利用マニュアル </a:t>
            </a:r>
            <a:r>
              <a:rPr lang="ja-JP" altLang="en-US" b="1" dirty="0" smtClean="0">
                <a:hlinkClick r:id="rId2"/>
              </a:rPr>
              <a:t>  </a:t>
            </a:r>
            <a:r>
              <a:rPr lang="en-US" altLang="ja-JP" b="1" dirty="0" smtClean="0">
                <a:hlinkClick r:id="rId2"/>
              </a:rPr>
              <a:t>_1 </a:t>
            </a:r>
            <a:r>
              <a:rPr lang="ja-JP" altLang="en-US" b="1" dirty="0">
                <a:hlinkClick r:id="rId2"/>
              </a:rPr>
              <a:t>イベントリクエスト</a:t>
            </a:r>
            <a:r>
              <a:rPr lang="en-US" altLang="ja-JP" dirty="0" smtClean="0"/>
              <a:t>&gt;</a:t>
            </a:r>
          </a:p>
          <a:p>
            <a:pPr lvl="1"/>
            <a:endParaRPr lang="en-US" altLang="ja-JP" dirty="0"/>
          </a:p>
        </p:txBody>
      </p:sp>
      <p:sp>
        <p:nvSpPr>
          <p:cNvPr id="2" name="タイトル 1"/>
          <p:cNvSpPr>
            <a:spLocks noGrp="1"/>
          </p:cNvSpPr>
          <p:nvPr>
            <p:ph type="title"/>
          </p:nvPr>
        </p:nvSpPr>
        <p:spPr/>
        <p:txBody>
          <a:bodyPr>
            <a:normAutofit/>
          </a:bodyPr>
          <a:lstStyle/>
          <a:p>
            <a:r>
              <a:rPr lang="en-US" altLang="ja-JP" dirty="0"/>
              <a:t>2.2</a:t>
            </a:r>
            <a:r>
              <a:rPr lang="ja-JP" altLang="en-US" dirty="0"/>
              <a:t>　</a:t>
            </a:r>
            <a:r>
              <a:rPr lang="ja-JP" altLang="en-US" dirty="0" smtClean="0"/>
              <a:t>権限の</a:t>
            </a:r>
            <a:r>
              <a:rPr lang="ja-JP" altLang="en-US" dirty="0"/>
              <a:t>設定　</a:t>
            </a:r>
            <a:r>
              <a:rPr lang="en-US" altLang="ja-JP" dirty="0"/>
              <a:t>[</a:t>
            </a:r>
            <a:r>
              <a:rPr lang="ja-JP" altLang="en-US" dirty="0"/>
              <a:t>登録情報</a:t>
            </a:r>
            <a:r>
              <a:rPr lang="en-US" altLang="ja-JP" dirty="0"/>
              <a:t>]</a:t>
            </a:r>
            <a:r>
              <a:rPr lang="ja-JP" altLang="en-US" dirty="0"/>
              <a:t> </a:t>
            </a:r>
            <a:r>
              <a:rPr lang="ja-JP" altLang="en-US" dirty="0" smtClean="0"/>
              <a:t>（</a:t>
            </a:r>
            <a:r>
              <a:rPr lang="en-US" altLang="ja-JP" dirty="0"/>
              <a:t>3</a:t>
            </a:r>
            <a:r>
              <a:rPr lang="en-US" altLang="ja-JP" dirty="0" smtClean="0"/>
              <a:t>/3</a:t>
            </a:r>
            <a:r>
              <a:rPr lang="ja-JP" altLang="en-US" dirty="0" smtClean="0"/>
              <a:t>）</a:t>
            </a:r>
            <a:endParaRPr lang="ja-JP" altLang="en-US" dirty="0"/>
          </a:p>
        </p:txBody>
      </p:sp>
      <p:graphicFrame>
        <p:nvGraphicFramePr>
          <p:cNvPr id="30" name="表 29"/>
          <p:cNvGraphicFramePr>
            <a:graphicFrameLocks noGrp="1"/>
          </p:cNvGraphicFramePr>
          <p:nvPr>
            <p:extLst>
              <p:ext uri="{D42A27DB-BD31-4B8C-83A1-F6EECF244321}">
                <p14:modId xmlns:p14="http://schemas.microsoft.com/office/powerpoint/2010/main" val="1356823818"/>
              </p:ext>
            </p:extLst>
          </p:nvPr>
        </p:nvGraphicFramePr>
        <p:xfrm>
          <a:off x="611450" y="2617840"/>
          <a:ext cx="8085185" cy="1440200"/>
        </p:xfrm>
        <a:graphic>
          <a:graphicData uri="http://schemas.openxmlformats.org/drawingml/2006/table">
            <a:tbl>
              <a:tblPr firstRow="1" bandRow="1">
                <a:tableStyleId>{5C22544A-7EE6-4342-B048-85BDC9FD1C3A}</a:tableStyleId>
              </a:tblPr>
              <a:tblGrid>
                <a:gridCol w="952818">
                  <a:extLst>
                    <a:ext uri="{9D8B030D-6E8A-4147-A177-3AD203B41FA5}">
                      <a16:colId xmlns:a16="http://schemas.microsoft.com/office/drawing/2014/main" val="3858504258"/>
                    </a:ext>
                  </a:extLst>
                </a:gridCol>
                <a:gridCol w="2451717">
                  <a:extLst>
                    <a:ext uri="{9D8B030D-6E8A-4147-A177-3AD203B41FA5}">
                      <a16:colId xmlns:a16="http://schemas.microsoft.com/office/drawing/2014/main" val="393151939"/>
                    </a:ext>
                  </a:extLst>
                </a:gridCol>
                <a:gridCol w="2304320">
                  <a:extLst>
                    <a:ext uri="{9D8B030D-6E8A-4147-A177-3AD203B41FA5}">
                      <a16:colId xmlns:a16="http://schemas.microsoft.com/office/drawing/2014/main" val="368185662"/>
                    </a:ext>
                  </a:extLst>
                </a:gridCol>
                <a:gridCol w="2376330">
                  <a:extLst>
                    <a:ext uri="{9D8B030D-6E8A-4147-A177-3AD203B41FA5}">
                      <a16:colId xmlns:a16="http://schemas.microsoft.com/office/drawing/2014/main" val="3450260099"/>
                    </a:ext>
                  </a:extLst>
                </a:gridCol>
              </a:tblGrid>
              <a:tr h="474114">
                <a:tc>
                  <a:txBody>
                    <a:bodyPr/>
                    <a:lstStyle/>
                    <a:p>
                      <a:pPr algn="ctr"/>
                      <a:r>
                        <a:rPr kumimoji="1" lang="ja-JP" altLang="en-US" sz="1400" b="1" dirty="0" smtClean="0">
                          <a:solidFill>
                            <a:schemeClr val="bg1"/>
                          </a:solidFill>
                          <a:latin typeface="+mn-ea"/>
                          <a:ea typeface="+mn-ea"/>
                        </a:rPr>
                        <a:t>フロー</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リクエスト</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ルールマッチング</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アクション</a:t>
                      </a:r>
                      <a:endParaRPr kumimoji="1" lang="ja-JP" altLang="en-US" sz="1400" b="1" dirty="0">
                        <a:solidFill>
                          <a:schemeClr val="bg1"/>
                        </a:solidFill>
                        <a:latin typeface="+mn-ea"/>
                        <a:ea typeface="+mn-ea"/>
                      </a:endParaRPr>
                    </a:p>
                  </a:txBody>
                  <a:tcPr anchor="ctr">
                    <a:solidFill>
                      <a:srgbClr val="002060"/>
                    </a:solidFill>
                  </a:tcPr>
                </a:tc>
                <a:extLst>
                  <a:ext uri="{0D108BD9-81ED-4DB2-BD59-A6C34878D82A}">
                    <a16:rowId xmlns:a16="http://schemas.microsoft.com/office/drawing/2014/main" val="1869865517"/>
                  </a:ext>
                </a:extLst>
              </a:tr>
              <a:tr h="966086">
                <a:tc>
                  <a:txBody>
                    <a:bodyPr/>
                    <a:lstStyle/>
                    <a:p>
                      <a:pPr algn="ctr"/>
                      <a:r>
                        <a:rPr kumimoji="1" lang="ja-JP" altLang="en-US" sz="1400" b="1" dirty="0" smtClean="0">
                          <a:solidFill>
                            <a:schemeClr val="bg1"/>
                          </a:solidFill>
                          <a:latin typeface="+mn-ea"/>
                          <a:ea typeface="+mn-ea"/>
                        </a:rPr>
                        <a:t>イメージ</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endParaRPr kumimoji="1" lang="ja-JP" altLang="en-US" sz="1400" dirty="0">
                        <a:latin typeface="+mn-ea"/>
                        <a:ea typeface="+mn-ea"/>
                      </a:endParaRPr>
                    </a:p>
                  </a:txBody>
                  <a:tcPr anchor="ctr">
                    <a:solidFill>
                      <a:srgbClr val="E7F1FF"/>
                    </a:solidFill>
                  </a:tcPr>
                </a:tc>
                <a:tc>
                  <a:txBody>
                    <a:bodyPr/>
                    <a:lstStyle/>
                    <a:p>
                      <a:pPr algn="ctr"/>
                      <a:endParaRPr kumimoji="1" lang="ja-JP" altLang="en-US" sz="1400" dirty="0">
                        <a:latin typeface="+mn-ea"/>
                        <a:ea typeface="+mn-ea"/>
                      </a:endParaRPr>
                    </a:p>
                  </a:txBody>
                  <a:tcPr anchor="ctr">
                    <a:solidFill>
                      <a:srgbClr val="E7F1FF"/>
                    </a:solidFill>
                  </a:tcPr>
                </a:tc>
                <a:tc>
                  <a:txBody>
                    <a:bodyPr/>
                    <a:lstStyle/>
                    <a:p>
                      <a:pPr algn="ctr"/>
                      <a:endParaRPr kumimoji="1" lang="ja-JP" altLang="en-US" sz="1400" dirty="0">
                        <a:latin typeface="+mn-ea"/>
                        <a:ea typeface="+mn-ea"/>
                      </a:endParaRPr>
                    </a:p>
                  </a:txBody>
                  <a:tcPr anchor="ctr">
                    <a:solidFill>
                      <a:srgbClr val="E7F1FF"/>
                    </a:solidFill>
                  </a:tcPr>
                </a:tc>
                <a:extLst>
                  <a:ext uri="{0D108BD9-81ED-4DB2-BD59-A6C34878D82A}">
                    <a16:rowId xmlns:a16="http://schemas.microsoft.com/office/drawing/2014/main" val="1942711917"/>
                  </a:ext>
                </a:extLst>
              </a:tr>
            </a:tbl>
          </a:graphicData>
        </a:graphic>
      </p:graphicFrame>
      <p:sp>
        <p:nvSpPr>
          <p:cNvPr id="31" name="正方形/長方形 30"/>
          <p:cNvSpPr/>
          <p:nvPr/>
        </p:nvSpPr>
        <p:spPr bwMode="auto">
          <a:xfrm>
            <a:off x="1651713" y="3220653"/>
            <a:ext cx="2268255" cy="712221"/>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600" b="1" dirty="0" smtClean="0">
                <a:solidFill>
                  <a:srgbClr val="002060"/>
                </a:solidFill>
                <a:latin typeface="+mn-ea"/>
              </a:rPr>
              <a:t>メッセージ</a:t>
            </a:r>
            <a:endParaRPr kumimoji="1" lang="ja-JP" altLang="en-US" sz="1600" b="1" dirty="0" smtClean="0">
              <a:solidFill>
                <a:srgbClr val="002060"/>
              </a:solidFill>
              <a:latin typeface="+mn-ea"/>
            </a:endParaRPr>
          </a:p>
        </p:txBody>
      </p:sp>
      <p:sp>
        <p:nvSpPr>
          <p:cNvPr id="38" name="正方形/長方形 37"/>
          <p:cNvSpPr/>
          <p:nvPr/>
        </p:nvSpPr>
        <p:spPr bwMode="auto">
          <a:xfrm>
            <a:off x="6378064" y="3220653"/>
            <a:ext cx="2154486" cy="712221"/>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600" b="1" dirty="0">
                <a:solidFill>
                  <a:srgbClr val="002060"/>
                </a:solidFill>
                <a:latin typeface="+mn-ea"/>
              </a:rPr>
              <a:t>ドライバ</a:t>
            </a:r>
            <a:endParaRPr kumimoji="1" lang="ja-JP" altLang="en-US" sz="1600" b="1" dirty="0" smtClean="0">
              <a:solidFill>
                <a:srgbClr val="002060"/>
              </a:solidFill>
              <a:latin typeface="+mn-ea"/>
            </a:endParaRPr>
          </a:p>
        </p:txBody>
      </p:sp>
      <p:sp>
        <p:nvSpPr>
          <p:cNvPr id="39" name="正方形/長方形 38"/>
          <p:cNvSpPr/>
          <p:nvPr/>
        </p:nvSpPr>
        <p:spPr bwMode="auto">
          <a:xfrm>
            <a:off x="4083472" y="3220653"/>
            <a:ext cx="2109500" cy="712221"/>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sz="1600" b="1" dirty="0" smtClean="0">
                <a:solidFill>
                  <a:srgbClr val="002060"/>
                </a:solidFill>
                <a:latin typeface="+mn-ea"/>
              </a:rPr>
              <a:t>OASE</a:t>
            </a:r>
            <a:endParaRPr kumimoji="1" lang="ja-JP" altLang="en-US" sz="1600" b="1" dirty="0" smtClean="0">
              <a:solidFill>
                <a:srgbClr val="002060"/>
              </a:solidFill>
              <a:latin typeface="+mn-ea"/>
            </a:endParaRPr>
          </a:p>
        </p:txBody>
      </p:sp>
      <p:sp>
        <p:nvSpPr>
          <p:cNvPr id="47" name="右矢印 46"/>
          <p:cNvSpPr/>
          <p:nvPr/>
        </p:nvSpPr>
        <p:spPr bwMode="auto">
          <a:xfrm>
            <a:off x="3567246" y="3201891"/>
            <a:ext cx="755085" cy="697057"/>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ja-JP" altLang="en-US" b="1" dirty="0" smtClean="0">
                <a:solidFill>
                  <a:schemeClr val="bg1"/>
                </a:solidFill>
                <a:latin typeface="+mn-ea"/>
              </a:rPr>
              <a:t>認証</a:t>
            </a:r>
          </a:p>
        </p:txBody>
      </p:sp>
      <p:sp>
        <p:nvSpPr>
          <p:cNvPr id="48" name="右矢印 47"/>
          <p:cNvSpPr/>
          <p:nvPr/>
        </p:nvSpPr>
        <p:spPr bwMode="auto">
          <a:xfrm>
            <a:off x="6133753" y="3186056"/>
            <a:ext cx="505525" cy="697057"/>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10" name="直線コネクタ 9"/>
          <p:cNvCxnSpPr/>
          <p:nvPr/>
        </p:nvCxnSpPr>
        <p:spPr bwMode="auto">
          <a:xfrm>
            <a:off x="3990531" y="3820627"/>
            <a:ext cx="366574" cy="751991"/>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50" name="直線コネクタ 49"/>
          <p:cNvCxnSpPr/>
          <p:nvPr/>
        </p:nvCxnSpPr>
        <p:spPr bwMode="auto">
          <a:xfrm>
            <a:off x="4356160" y="4562110"/>
            <a:ext cx="1368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2" name="テキスト ボックス 11"/>
          <p:cNvSpPr txBox="1"/>
          <p:nvPr/>
        </p:nvSpPr>
        <p:spPr>
          <a:xfrm>
            <a:off x="4280553" y="4300360"/>
            <a:ext cx="1441420" cy="307777"/>
          </a:xfrm>
          <a:prstGeom prst="rect">
            <a:avLst/>
          </a:prstGeom>
          <a:noFill/>
        </p:spPr>
        <p:txBody>
          <a:bodyPr wrap="none" rtlCol="0">
            <a:spAutoFit/>
          </a:bodyPr>
          <a:lstStyle/>
          <a:p>
            <a:r>
              <a:rPr kumimoji="1" lang="ja-JP" altLang="en-US" sz="1400" b="1" dirty="0" smtClean="0">
                <a:solidFill>
                  <a:srgbClr val="FF0000"/>
                </a:solidFill>
              </a:rPr>
              <a:t>トークンが必要</a:t>
            </a:r>
            <a:endParaRPr kumimoji="1" lang="ja-JP" altLang="en-US" sz="1400" b="1" dirty="0">
              <a:solidFill>
                <a:srgbClr val="FF0000"/>
              </a:solidFill>
            </a:endParaRPr>
          </a:p>
        </p:txBody>
      </p:sp>
    </p:spTree>
    <p:extLst>
      <p:ext uri="{BB962C8B-B14F-4D97-AF65-F5344CB8AC3E}">
        <p14:creationId xmlns:p14="http://schemas.microsoft.com/office/powerpoint/2010/main" val="1131917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ja-JP" altLang="en-US" dirty="0" smtClean="0"/>
              <a:t>以下、赤枠箇所のフローについて説明</a:t>
            </a:r>
            <a:endParaRPr lang="en-US" altLang="ja-JP" dirty="0"/>
          </a:p>
        </p:txBody>
      </p:sp>
      <p:sp>
        <p:nvSpPr>
          <p:cNvPr id="4" name="タイトル 3"/>
          <p:cNvSpPr>
            <a:spLocks noGrp="1"/>
          </p:cNvSpPr>
          <p:nvPr>
            <p:ph type="title"/>
          </p:nvPr>
        </p:nvSpPr>
        <p:spPr/>
        <p:txBody>
          <a:bodyPr>
            <a:normAutofit/>
          </a:bodyPr>
          <a:lstStyle/>
          <a:p>
            <a:r>
              <a:rPr lang="en-US" altLang="ja-JP" dirty="0" smtClean="0"/>
              <a:t>2.3</a:t>
            </a:r>
            <a:r>
              <a:rPr lang="ja-JP" altLang="en-US" dirty="0" smtClean="0"/>
              <a:t>　アクション先の設定（</a:t>
            </a:r>
            <a:r>
              <a:rPr lang="en-US" altLang="ja-JP" dirty="0" smtClean="0"/>
              <a:t>1/4</a:t>
            </a:r>
            <a:r>
              <a:rPr lang="ja-JP" altLang="en-US" dirty="0" smtClean="0"/>
              <a:t>）</a:t>
            </a:r>
            <a:endParaRPr kumimoji="1" lang="ja-JP" altLang="en-US" dirty="0"/>
          </a:p>
        </p:txBody>
      </p:sp>
      <p:graphicFrame>
        <p:nvGraphicFramePr>
          <p:cNvPr id="24" name="表 23"/>
          <p:cNvGraphicFramePr>
            <a:graphicFrameLocks noGrp="1"/>
          </p:cNvGraphicFramePr>
          <p:nvPr>
            <p:extLst>
              <p:ext uri="{D42A27DB-BD31-4B8C-83A1-F6EECF244321}">
                <p14:modId xmlns:p14="http://schemas.microsoft.com/office/powerpoint/2010/main" val="850462928"/>
              </p:ext>
            </p:extLst>
          </p:nvPr>
        </p:nvGraphicFramePr>
        <p:xfrm>
          <a:off x="514040" y="1294100"/>
          <a:ext cx="8306550" cy="396000"/>
        </p:xfrm>
        <a:graphic>
          <a:graphicData uri="http://schemas.openxmlformats.org/drawingml/2006/table">
            <a:tbl>
              <a:tblPr firstRow="1" bandRow="1">
                <a:tableStyleId>{5C22544A-7EE6-4342-B048-85BDC9FD1C3A}</a:tableStyleId>
              </a:tblPr>
              <a:tblGrid>
                <a:gridCol w="4778103">
                  <a:extLst>
                    <a:ext uri="{9D8B030D-6E8A-4147-A177-3AD203B41FA5}">
                      <a16:colId xmlns:a16="http://schemas.microsoft.com/office/drawing/2014/main" val="772907950"/>
                    </a:ext>
                  </a:extLst>
                </a:gridCol>
                <a:gridCol w="2304277">
                  <a:extLst>
                    <a:ext uri="{9D8B030D-6E8A-4147-A177-3AD203B41FA5}">
                      <a16:colId xmlns:a16="http://schemas.microsoft.com/office/drawing/2014/main" val="2362345457"/>
                    </a:ext>
                  </a:extLst>
                </a:gridCol>
                <a:gridCol w="1224170">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bl>
          </a:graphicData>
        </a:graphic>
      </p:graphicFrame>
      <p:sp>
        <p:nvSpPr>
          <p:cNvPr id="31" name="正方形/長方形 30"/>
          <p:cNvSpPr/>
          <p:nvPr/>
        </p:nvSpPr>
        <p:spPr bwMode="auto">
          <a:xfrm>
            <a:off x="514040" y="1755961"/>
            <a:ext cx="8306550" cy="3073861"/>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FF0000"/>
              </a:solidFill>
              <a:latin typeface="+mn-ea"/>
            </a:endParaRPr>
          </a:p>
        </p:txBody>
      </p:sp>
      <p:sp>
        <p:nvSpPr>
          <p:cNvPr id="32" name="正方形/長方形 31"/>
          <p:cNvSpPr/>
          <p:nvPr/>
        </p:nvSpPr>
        <p:spPr bwMode="auto">
          <a:xfrm>
            <a:off x="628340" y="1826029"/>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2.1</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kumimoji="1" lang="ja-JP" altLang="en-US" b="1" dirty="0" smtClean="0">
                <a:solidFill>
                  <a:sysClr val="windowText" lastClr="000000"/>
                </a:solidFill>
                <a:latin typeface="+mn-ea"/>
              </a:rPr>
              <a:t>アクセス権限</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33" name="正方形/長方形 32"/>
          <p:cNvSpPr/>
          <p:nvPr/>
        </p:nvSpPr>
        <p:spPr bwMode="auto">
          <a:xfrm>
            <a:off x="5280094" y="191615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グループ</a:t>
            </a:r>
          </a:p>
        </p:txBody>
      </p:sp>
      <p:sp>
        <p:nvSpPr>
          <p:cNvPr id="34" name="正方形/長方形 33"/>
          <p:cNvSpPr/>
          <p:nvPr/>
        </p:nvSpPr>
        <p:spPr bwMode="auto">
          <a:xfrm>
            <a:off x="5280094" y="232353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ユーザ</a:t>
            </a:r>
          </a:p>
        </p:txBody>
      </p:sp>
      <p:sp>
        <p:nvSpPr>
          <p:cNvPr id="35" name="正方形/長方形 34"/>
          <p:cNvSpPr/>
          <p:nvPr/>
        </p:nvSpPr>
        <p:spPr bwMode="auto">
          <a:xfrm>
            <a:off x="628340" y="4208410"/>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rgbClr val="FF0000"/>
                </a:solidFill>
                <a:latin typeface="+mn-ea"/>
              </a:rPr>
              <a:t>2.3</a:t>
            </a:r>
            <a:r>
              <a:rPr kumimoji="1" lang="ja-JP" altLang="en-US" b="1" dirty="0" smtClean="0">
                <a:solidFill>
                  <a:srgbClr val="FF0000"/>
                </a:solidFill>
                <a:latin typeface="+mn-ea"/>
              </a:rPr>
              <a:t>　アクション先の設定</a:t>
            </a:r>
          </a:p>
        </p:txBody>
      </p:sp>
      <p:sp>
        <p:nvSpPr>
          <p:cNvPr id="36" name="正方形/長方形 35"/>
          <p:cNvSpPr/>
          <p:nvPr/>
        </p:nvSpPr>
        <p:spPr bwMode="auto">
          <a:xfrm>
            <a:off x="5285324" y="4312632"/>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FF0000"/>
                </a:solidFill>
                <a:latin typeface="+mn-ea"/>
              </a:rPr>
              <a:t>アクション</a:t>
            </a:r>
            <a:r>
              <a:rPr kumimoji="1" lang="ja-JP" altLang="en-US" b="1" dirty="0" smtClean="0">
                <a:solidFill>
                  <a:srgbClr val="FF0000"/>
                </a:solidFill>
                <a:latin typeface="+mn-ea"/>
              </a:rPr>
              <a:t>設定</a:t>
            </a:r>
          </a:p>
        </p:txBody>
      </p:sp>
      <p:sp>
        <p:nvSpPr>
          <p:cNvPr id="37" name="正方形/長方形 36"/>
          <p:cNvSpPr/>
          <p:nvPr/>
        </p:nvSpPr>
        <p:spPr bwMode="auto">
          <a:xfrm>
            <a:off x="514040" y="4983631"/>
            <a:ext cx="8306550" cy="1440000"/>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38" name="正方形/長方形 37"/>
          <p:cNvSpPr/>
          <p:nvPr/>
        </p:nvSpPr>
        <p:spPr bwMode="auto">
          <a:xfrm>
            <a:off x="628340" y="5055907"/>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2.4</a:t>
            </a:r>
            <a:r>
              <a:rPr kumimoji="1" lang="ja-JP" altLang="en-US" b="1" dirty="0" smtClean="0">
                <a:latin typeface="+mn-ea"/>
              </a:rPr>
              <a:t>　ディシジョンテーブルの作成</a:t>
            </a:r>
          </a:p>
        </p:txBody>
      </p:sp>
      <p:sp>
        <p:nvSpPr>
          <p:cNvPr id="39" name="正方形/長方形 38"/>
          <p:cNvSpPr/>
          <p:nvPr/>
        </p:nvSpPr>
        <p:spPr bwMode="auto">
          <a:xfrm>
            <a:off x="5285324" y="516894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002060"/>
                </a:solidFill>
                <a:latin typeface="+mn-ea"/>
              </a:rPr>
              <a:t>ディシジョンテーブル</a:t>
            </a:r>
            <a:endParaRPr kumimoji="1" lang="ja-JP" altLang="en-US" b="1" spc="-150" dirty="0" smtClean="0">
              <a:solidFill>
                <a:srgbClr val="002060"/>
              </a:solidFill>
              <a:latin typeface="+mn-ea"/>
            </a:endParaRPr>
          </a:p>
        </p:txBody>
      </p:sp>
      <p:sp>
        <p:nvSpPr>
          <p:cNvPr id="40" name="二等辺三角形 39"/>
          <p:cNvSpPr/>
          <p:nvPr/>
        </p:nvSpPr>
        <p:spPr bwMode="auto">
          <a:xfrm rot="10800000">
            <a:off x="2771790" y="48383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rgbClr val="FF0000"/>
              </a:solidFill>
              <a:latin typeface="+mn-ea"/>
            </a:endParaRPr>
          </a:p>
        </p:txBody>
      </p:sp>
      <p:sp>
        <p:nvSpPr>
          <p:cNvPr id="41" name="正方形/長方形 40"/>
          <p:cNvSpPr/>
          <p:nvPr/>
        </p:nvSpPr>
        <p:spPr bwMode="auto">
          <a:xfrm>
            <a:off x="628340" y="3005625"/>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2.2</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登録</a:t>
            </a:r>
            <a:r>
              <a:rPr lang="ja-JP" altLang="en-US" b="1" dirty="0">
                <a:solidFill>
                  <a:sysClr val="windowText" lastClr="000000"/>
                </a:solidFill>
                <a:latin typeface="+mn-ea"/>
              </a:rPr>
              <a:t>情報</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42" name="正方形/長方形 41"/>
          <p:cNvSpPr/>
          <p:nvPr/>
        </p:nvSpPr>
        <p:spPr bwMode="auto">
          <a:xfrm>
            <a:off x="5280094" y="349896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アクション</a:t>
            </a:r>
            <a:r>
              <a:rPr lang="ja-JP" altLang="en-US" b="1" dirty="0">
                <a:solidFill>
                  <a:srgbClr val="002060"/>
                </a:solidFill>
                <a:latin typeface="+mn-ea"/>
              </a:rPr>
              <a:t>設定</a:t>
            </a:r>
            <a:endParaRPr kumimoji="1" lang="ja-JP" altLang="en-US" b="1" dirty="0" smtClean="0">
              <a:solidFill>
                <a:srgbClr val="002060"/>
              </a:solidFill>
              <a:latin typeface="+mn-ea"/>
            </a:endParaRPr>
          </a:p>
        </p:txBody>
      </p:sp>
      <p:sp>
        <p:nvSpPr>
          <p:cNvPr id="43" name="正方形/長方形 42"/>
          <p:cNvSpPr/>
          <p:nvPr/>
        </p:nvSpPr>
        <p:spPr bwMode="auto">
          <a:xfrm>
            <a:off x="5280094" y="3111077"/>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トークン</a:t>
            </a:r>
            <a:r>
              <a:rPr lang="ja-JP" altLang="en-US" b="1" dirty="0">
                <a:solidFill>
                  <a:srgbClr val="002060"/>
                </a:solidFill>
                <a:latin typeface="+mn-ea"/>
              </a:rPr>
              <a:t>払い出</a:t>
            </a:r>
            <a:r>
              <a:rPr lang="ja-JP" altLang="en-US" b="1" dirty="0" smtClean="0">
                <a:solidFill>
                  <a:srgbClr val="002060"/>
                </a:solidFill>
                <a:latin typeface="+mn-ea"/>
              </a:rPr>
              <a:t>し</a:t>
            </a:r>
            <a:endParaRPr kumimoji="1" lang="ja-JP" altLang="en-US" b="1" dirty="0" smtClean="0">
              <a:solidFill>
                <a:srgbClr val="002060"/>
              </a:solidFill>
              <a:latin typeface="+mn-ea"/>
            </a:endParaRPr>
          </a:p>
        </p:txBody>
      </p:sp>
      <p:sp>
        <p:nvSpPr>
          <p:cNvPr id="44" name="二等辺三角形 43"/>
          <p:cNvSpPr/>
          <p:nvPr/>
        </p:nvSpPr>
        <p:spPr bwMode="auto">
          <a:xfrm rot="10800000">
            <a:off x="2771790" y="28149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5" name="正方形/長方形 44"/>
          <p:cNvSpPr/>
          <p:nvPr/>
        </p:nvSpPr>
        <p:spPr bwMode="auto">
          <a:xfrm>
            <a:off x="628340" y="5834344"/>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ysClr val="windowText" lastClr="000000"/>
                </a:solidFill>
                <a:latin typeface="+mn-ea"/>
              </a:rPr>
              <a:t>2.5</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ディシジョン</a:t>
            </a:r>
            <a:r>
              <a:rPr lang="ja-JP" altLang="en-US" b="1" dirty="0">
                <a:solidFill>
                  <a:sysClr val="windowText" lastClr="000000"/>
                </a:solidFill>
                <a:latin typeface="+mn-ea"/>
              </a:rPr>
              <a:t>テーブル</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46" name="正方形/長方形 45"/>
          <p:cNvSpPr/>
          <p:nvPr/>
        </p:nvSpPr>
        <p:spPr bwMode="auto">
          <a:xfrm>
            <a:off x="5280094" y="593716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002060"/>
                </a:solidFill>
                <a:latin typeface="+mn-ea"/>
              </a:rPr>
              <a:t>ディシジョン</a:t>
            </a:r>
            <a:r>
              <a:rPr lang="ja-JP" altLang="en-US" b="1" spc="-150" dirty="0">
                <a:solidFill>
                  <a:srgbClr val="002060"/>
                </a:solidFill>
                <a:latin typeface="+mn-ea"/>
              </a:rPr>
              <a:t>テーブル</a:t>
            </a:r>
            <a:endParaRPr kumimoji="1" lang="ja-JP" altLang="en-US" b="1" spc="-150" dirty="0" smtClean="0">
              <a:solidFill>
                <a:srgbClr val="002060"/>
              </a:solidFill>
              <a:latin typeface="+mn-ea"/>
            </a:endParaRPr>
          </a:p>
        </p:txBody>
      </p:sp>
      <p:sp>
        <p:nvSpPr>
          <p:cNvPr id="47" name="二等辺三角形 46"/>
          <p:cNvSpPr/>
          <p:nvPr/>
        </p:nvSpPr>
        <p:spPr bwMode="auto">
          <a:xfrm rot="10800000">
            <a:off x="2771790" y="39870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rgbClr val="FF0000"/>
              </a:solidFill>
              <a:latin typeface="+mn-ea"/>
            </a:endParaRPr>
          </a:p>
        </p:txBody>
      </p:sp>
      <p:sp>
        <p:nvSpPr>
          <p:cNvPr id="48" name="二等辺三角形 47"/>
          <p:cNvSpPr/>
          <p:nvPr/>
        </p:nvSpPr>
        <p:spPr bwMode="auto">
          <a:xfrm rot="10800000">
            <a:off x="2771790" y="56698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正方形/長方形 24"/>
          <p:cNvSpPr/>
          <p:nvPr/>
        </p:nvSpPr>
        <p:spPr bwMode="auto">
          <a:xfrm>
            <a:off x="7648340" y="1306800"/>
            <a:ext cx="117472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FF0000"/>
                </a:solidFill>
                <a:latin typeface="+mn-ea"/>
              </a:rPr>
              <a:t>システム</a:t>
            </a:r>
            <a:endParaRPr lang="en-US" altLang="ja-JP" b="1" dirty="0" smtClean="0">
              <a:solidFill>
                <a:srgbClr val="FF000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002060"/>
                </a:solidFill>
                <a:latin typeface="+mn-ea"/>
              </a:rPr>
              <a:t>ルール</a:t>
            </a:r>
          </a:p>
        </p:txBody>
      </p:sp>
      <p:sp>
        <p:nvSpPr>
          <p:cNvPr id="28" name="フリーフォーム 27"/>
          <p:cNvSpPr/>
          <p:nvPr/>
        </p:nvSpPr>
        <p:spPr bwMode="auto">
          <a:xfrm>
            <a:off x="563489" y="1762376"/>
            <a:ext cx="8257100" cy="3069183"/>
          </a:xfrm>
          <a:custGeom>
            <a:avLst/>
            <a:gdLst>
              <a:gd name="connsiteX0" fmla="*/ 7090080 w 8257100"/>
              <a:gd name="connsiteY0" fmla="*/ 0 h 3069183"/>
              <a:gd name="connsiteX1" fmla="*/ 8257100 w 8257100"/>
              <a:gd name="connsiteY1" fmla="*/ 0 h 3069183"/>
              <a:gd name="connsiteX2" fmla="*/ 8257100 w 8257100"/>
              <a:gd name="connsiteY2" fmla="*/ 2986034 h 3069183"/>
              <a:gd name="connsiteX3" fmla="*/ 8257099 w 8257100"/>
              <a:gd name="connsiteY3" fmla="*/ 2986034 h 3069183"/>
              <a:gd name="connsiteX4" fmla="*/ 8257099 w 8257100"/>
              <a:gd name="connsiteY4" fmla="*/ 3069183 h 3069183"/>
              <a:gd name="connsiteX5" fmla="*/ 0 w 8257100"/>
              <a:gd name="connsiteY5" fmla="*/ 3069183 h 3069183"/>
              <a:gd name="connsiteX6" fmla="*/ 0 w 8257100"/>
              <a:gd name="connsiteY6" fmla="*/ 2385183 h 3069183"/>
              <a:gd name="connsiteX7" fmla="*/ 7090080 w 8257100"/>
              <a:gd name="connsiteY7" fmla="*/ 2385183 h 306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7100" h="3069183">
                <a:moveTo>
                  <a:pt x="7090080" y="0"/>
                </a:moveTo>
                <a:lnTo>
                  <a:pt x="8257100" y="0"/>
                </a:lnTo>
                <a:lnTo>
                  <a:pt x="8257100" y="2986034"/>
                </a:lnTo>
                <a:lnTo>
                  <a:pt x="8257099" y="2986034"/>
                </a:lnTo>
                <a:lnTo>
                  <a:pt x="8257099" y="3069183"/>
                </a:lnTo>
                <a:lnTo>
                  <a:pt x="0" y="3069183"/>
                </a:lnTo>
                <a:lnTo>
                  <a:pt x="0" y="2385183"/>
                </a:lnTo>
                <a:lnTo>
                  <a:pt x="7090080" y="2385183"/>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5211281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2" y="836712"/>
            <a:ext cx="8784001" cy="5616476"/>
          </a:xfrm>
        </p:spPr>
        <p:txBody>
          <a:bodyPr/>
          <a:lstStyle/>
          <a:p>
            <a:r>
              <a:rPr lang="ja-JP" altLang="en-US" dirty="0" smtClean="0"/>
              <a:t>連携先となる</a:t>
            </a:r>
            <a:r>
              <a:rPr lang="en-US" altLang="ja-JP" dirty="0" smtClean="0"/>
              <a:t>ITA</a:t>
            </a:r>
            <a:r>
              <a:rPr lang="ja-JP" altLang="en-US" dirty="0" smtClean="0"/>
              <a:t>を確認する</a:t>
            </a:r>
            <a:endParaRPr lang="en-US" altLang="ja-JP" dirty="0" smtClean="0"/>
          </a:p>
          <a:p>
            <a:pPr lvl="1"/>
            <a:endParaRPr lang="en-US" altLang="ja-JP" dirty="0"/>
          </a:p>
          <a:p>
            <a:pPr lvl="1"/>
            <a:r>
              <a:rPr lang="ja-JP" altLang="en-US" dirty="0" smtClean="0"/>
              <a:t>連携ソフトウェアの対象に「</a:t>
            </a:r>
            <a:r>
              <a:rPr lang="en-US" altLang="ja-JP" dirty="0" smtClean="0"/>
              <a:t>ITA</a:t>
            </a:r>
            <a:r>
              <a:rPr lang="ja-JP" altLang="en-US" dirty="0" smtClean="0"/>
              <a:t>ドライバ」を使用する前提として、連携先となる</a:t>
            </a:r>
            <a:r>
              <a:rPr lang="en-US" altLang="ja-JP" dirty="0" smtClean="0"/>
              <a:t>ITA</a:t>
            </a:r>
            <a:r>
              <a:rPr lang="ja-JP" altLang="en-US" dirty="0" err="1" smtClean="0"/>
              <a:t>が存</a:t>
            </a:r>
            <a:r>
              <a:rPr lang="ja-JP" altLang="en-US" dirty="0" smtClean="0"/>
              <a:t>在していることを確認する</a:t>
            </a:r>
            <a:endParaRPr lang="en-US" altLang="ja-JP" dirty="0" smtClean="0"/>
          </a:p>
          <a:p>
            <a:pPr lvl="1"/>
            <a:endParaRPr lang="en-US" altLang="ja-JP" dirty="0"/>
          </a:p>
          <a:p>
            <a:pPr lvl="2"/>
            <a:r>
              <a:rPr lang="ja-JP" altLang="en-US" dirty="0" smtClean="0"/>
              <a:t>連携できる</a:t>
            </a:r>
            <a:r>
              <a:rPr lang="en-US" altLang="ja-JP" dirty="0" smtClean="0"/>
              <a:t>ITA</a:t>
            </a:r>
            <a:r>
              <a:rPr lang="ja-JP" altLang="en-US" dirty="0" smtClean="0"/>
              <a:t>がない場合はインストールを実施、</a:t>
            </a:r>
            <a:r>
              <a:rPr lang="en-US" altLang="ja-JP" dirty="0" smtClean="0"/>
              <a:t>ITA</a:t>
            </a:r>
            <a:r>
              <a:rPr lang="ja-JP" altLang="en-US" dirty="0" smtClean="0"/>
              <a:t>にログインできることを確認する</a:t>
            </a:r>
            <a:endParaRPr lang="en-US" altLang="ja-JP" dirty="0" smtClean="0"/>
          </a:p>
          <a:p>
            <a:pPr lvl="2"/>
            <a:r>
              <a:rPr lang="en-US" altLang="ja-JP" dirty="0" smtClean="0"/>
              <a:t>ITA</a:t>
            </a:r>
            <a:r>
              <a:rPr lang="ja-JP" altLang="en-US" dirty="0" smtClean="0"/>
              <a:t>のインストールからログインまでは以下を参照</a:t>
            </a:r>
            <a:endParaRPr lang="en-US" altLang="ja-JP" dirty="0" smtClean="0"/>
          </a:p>
          <a:p>
            <a:pPr marL="360000" lvl="2" indent="0">
              <a:buNone/>
            </a:pPr>
            <a:r>
              <a:rPr lang="en-US" altLang="ja-JP" dirty="0" smtClean="0"/>
              <a:t>&lt;</a:t>
            </a:r>
            <a:r>
              <a:rPr lang="en-US" altLang="ja-JP" dirty="0" smtClean="0">
                <a:hlinkClick r:id="rId2"/>
              </a:rPr>
              <a:t>IT</a:t>
            </a:r>
            <a:r>
              <a:rPr lang="ja-JP" altLang="en-US" dirty="0" smtClean="0">
                <a:hlinkClick r:id="rId2"/>
              </a:rPr>
              <a:t> </a:t>
            </a:r>
            <a:r>
              <a:rPr lang="en-US" altLang="ja-JP" dirty="0" smtClean="0">
                <a:hlinkClick r:id="rId2"/>
              </a:rPr>
              <a:t>Automation</a:t>
            </a:r>
            <a:r>
              <a:rPr lang="ja-JP" altLang="en-US" dirty="0">
                <a:hlinkClick r:id="rId2"/>
              </a:rPr>
              <a:t>オンラインインストール</a:t>
            </a:r>
            <a:r>
              <a:rPr lang="en-US" altLang="ja-JP" dirty="0" smtClean="0"/>
              <a:t>&gt;</a:t>
            </a:r>
          </a:p>
          <a:p>
            <a:pPr marL="360000" lvl="2" indent="0">
              <a:buNone/>
            </a:pPr>
            <a:endParaRPr lang="en-US" altLang="ja-JP" dirty="0" smtClean="0"/>
          </a:p>
          <a:p>
            <a:pPr marL="180000" lvl="1" indent="0">
              <a:buNone/>
            </a:pPr>
            <a:endParaRPr lang="en-US" altLang="ja-JP" dirty="0" smtClean="0"/>
          </a:p>
          <a:p>
            <a:pPr marL="180000" lvl="1" indent="0">
              <a:buNone/>
            </a:pPr>
            <a:endParaRPr lang="en-US" altLang="ja-JP" dirty="0"/>
          </a:p>
          <a:p>
            <a:pPr marL="180000" lvl="1" indent="0">
              <a:buNone/>
            </a:pPr>
            <a:endParaRPr lang="en-US" altLang="ja-JP" dirty="0" smtClean="0"/>
          </a:p>
          <a:p>
            <a:pPr marL="180000" lvl="1" indent="0">
              <a:buNone/>
            </a:pPr>
            <a:endParaRPr lang="en-US" altLang="ja-JP" dirty="0"/>
          </a:p>
          <a:p>
            <a:pPr marL="180000" lvl="1" indent="0">
              <a:buNone/>
            </a:pPr>
            <a:endParaRPr lang="en-US" altLang="ja-JP" dirty="0"/>
          </a:p>
          <a:p>
            <a:endParaRPr lang="en-US" altLang="ja-JP" dirty="0"/>
          </a:p>
          <a:p>
            <a:pPr marL="0" indent="0">
              <a:buNone/>
            </a:pPr>
            <a:endParaRPr lang="en-US" altLang="ja-JP" dirty="0" smtClean="0"/>
          </a:p>
          <a:p>
            <a:pPr marL="180000" lvl="1" indent="0">
              <a:buNone/>
            </a:pPr>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a:p>
          <a:p>
            <a:pPr marL="180000" lvl="1" indent="0">
              <a:buNone/>
            </a:pPr>
            <a:endParaRPr lang="en-US" altLang="ja-JP" dirty="0"/>
          </a:p>
          <a:p>
            <a:pPr marL="180000" lvl="1" indent="0">
              <a:buNone/>
            </a:pPr>
            <a:endParaRPr lang="en-US" altLang="ja-JP" dirty="0" smtClean="0"/>
          </a:p>
          <a:p>
            <a:pPr lvl="1"/>
            <a:endParaRPr lang="en-US" altLang="ja-JP" dirty="0"/>
          </a:p>
        </p:txBody>
      </p:sp>
      <p:sp>
        <p:nvSpPr>
          <p:cNvPr id="2" name="タイトル 1"/>
          <p:cNvSpPr>
            <a:spLocks noGrp="1"/>
          </p:cNvSpPr>
          <p:nvPr>
            <p:ph type="title"/>
          </p:nvPr>
        </p:nvSpPr>
        <p:spPr/>
        <p:txBody>
          <a:bodyPr/>
          <a:lstStyle/>
          <a:p>
            <a:r>
              <a:rPr lang="en-US" altLang="ja-JP" dirty="0" smtClean="0"/>
              <a:t>2.3</a:t>
            </a:r>
            <a:r>
              <a:rPr lang="ja-JP" altLang="en-US" dirty="0"/>
              <a:t>　</a:t>
            </a:r>
            <a:r>
              <a:rPr lang="ja-JP" altLang="en-US" dirty="0" smtClean="0"/>
              <a:t>アクション</a:t>
            </a:r>
            <a:r>
              <a:rPr lang="ja-JP" altLang="en-US" dirty="0"/>
              <a:t>先</a:t>
            </a:r>
            <a:r>
              <a:rPr lang="ja-JP" altLang="en-US" dirty="0" smtClean="0"/>
              <a:t>の</a:t>
            </a:r>
            <a:r>
              <a:rPr lang="ja-JP" altLang="en-US" dirty="0"/>
              <a:t>設定</a:t>
            </a:r>
            <a:r>
              <a:rPr lang="ja-JP" altLang="en-US" dirty="0" smtClean="0"/>
              <a:t>（</a:t>
            </a:r>
            <a:r>
              <a:rPr lang="en-US" altLang="ja-JP" dirty="0" smtClean="0"/>
              <a:t>2/4</a:t>
            </a:r>
            <a:r>
              <a:rPr lang="ja-JP" altLang="en-US" dirty="0"/>
              <a:t>）</a:t>
            </a:r>
          </a:p>
        </p:txBody>
      </p:sp>
      <p:pic>
        <p:nvPicPr>
          <p:cNvPr id="6" name="図 5"/>
          <p:cNvPicPr>
            <a:picLocks noChangeAspect="1"/>
          </p:cNvPicPr>
          <p:nvPr/>
        </p:nvPicPr>
        <p:blipFill rotWithShape="1">
          <a:blip r:embed="rId3"/>
          <a:srcRect l="5355" r="3626"/>
          <a:stretch/>
        </p:blipFill>
        <p:spPr>
          <a:xfrm>
            <a:off x="735932" y="3573020"/>
            <a:ext cx="2606297" cy="2376330"/>
          </a:xfrm>
          <a:prstGeom prst="rect">
            <a:avLst/>
          </a:prstGeom>
        </p:spPr>
      </p:pic>
      <p:pic>
        <p:nvPicPr>
          <p:cNvPr id="7" name="図 6"/>
          <p:cNvPicPr>
            <a:picLocks noChangeAspect="1"/>
          </p:cNvPicPr>
          <p:nvPr/>
        </p:nvPicPr>
        <p:blipFill>
          <a:blip r:embed="rId4"/>
          <a:stretch>
            <a:fillRect/>
          </a:stretch>
        </p:blipFill>
        <p:spPr>
          <a:xfrm>
            <a:off x="3579101" y="3573020"/>
            <a:ext cx="5025459" cy="2376330"/>
          </a:xfrm>
          <a:prstGeom prst="rect">
            <a:avLst/>
          </a:prstGeom>
        </p:spPr>
      </p:pic>
    </p:spTree>
    <p:extLst>
      <p:ext uri="{BB962C8B-B14F-4D97-AF65-F5344CB8AC3E}">
        <p14:creationId xmlns:p14="http://schemas.microsoft.com/office/powerpoint/2010/main" val="2869753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23195" y="332570"/>
            <a:ext cx="7344000" cy="405683"/>
          </a:xfrm>
        </p:spPr>
        <p:txBody>
          <a:bodyPr/>
          <a:lstStyle/>
          <a:p>
            <a:r>
              <a:rPr kumimoji="1" lang="ja-JP" altLang="en-US" b="1" dirty="0" smtClean="0"/>
              <a:t>目次</a:t>
            </a:r>
            <a:endParaRPr kumimoji="1" lang="ja-JP" altLang="en-US" b="1" dirty="0"/>
          </a:p>
        </p:txBody>
      </p:sp>
      <p:sp>
        <p:nvSpPr>
          <p:cNvPr id="4" name="正方形/長方形 3"/>
          <p:cNvSpPr/>
          <p:nvPr/>
        </p:nvSpPr>
        <p:spPr bwMode="auto">
          <a:xfrm>
            <a:off x="1619590" y="879166"/>
            <a:ext cx="7417030" cy="586229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marL="342900" indent="-342900">
              <a:buFont typeface="+mj-lt"/>
              <a:buAutoNum type="arabicPeriod"/>
            </a:pPr>
            <a:r>
              <a:rPr lang="ja-JP" altLang="en-US" sz="2400" dirty="0" smtClean="0">
                <a:latin typeface="+mn-ea"/>
              </a:rPr>
              <a:t>はじめ</a:t>
            </a:r>
            <a:r>
              <a:rPr lang="ja-JP" altLang="en-US" sz="2400" dirty="0">
                <a:latin typeface="+mn-ea"/>
              </a:rPr>
              <a:t>に</a:t>
            </a:r>
          </a:p>
          <a:p>
            <a:pPr lvl="1"/>
            <a:r>
              <a:rPr lang="en-US" altLang="ja-JP" sz="2000" dirty="0" smtClean="0">
                <a:latin typeface="+mn-ea"/>
              </a:rPr>
              <a:t>1.1</a:t>
            </a:r>
            <a:r>
              <a:rPr lang="ja-JP" altLang="en-US" sz="2000" dirty="0">
                <a:latin typeface="+mn-ea"/>
              </a:rPr>
              <a:t>　</a:t>
            </a:r>
            <a:r>
              <a:rPr lang="ja-JP" altLang="en-US" sz="2000" dirty="0" smtClean="0">
                <a:latin typeface="+mn-ea"/>
              </a:rPr>
              <a:t>本書について</a:t>
            </a:r>
            <a:endParaRPr lang="en-US" altLang="ja-JP" sz="2000" dirty="0" smtClean="0">
              <a:latin typeface="+mn-ea"/>
            </a:endParaRPr>
          </a:p>
          <a:p>
            <a:pPr lvl="1"/>
            <a:r>
              <a:rPr lang="en-US" altLang="ja-JP" sz="2000" dirty="0" smtClean="0">
                <a:latin typeface="+mn-ea"/>
              </a:rPr>
              <a:t>1.2</a:t>
            </a:r>
            <a:r>
              <a:rPr lang="ja-JP" altLang="en-US" sz="2000" dirty="0">
                <a:latin typeface="+mn-ea"/>
              </a:rPr>
              <a:t>　</a:t>
            </a:r>
            <a:r>
              <a:rPr lang="en-US" altLang="ja-JP" sz="2000" dirty="0" smtClean="0"/>
              <a:t>OASE</a:t>
            </a:r>
            <a:r>
              <a:rPr lang="ja-JP" altLang="en-US" sz="2000" dirty="0" smtClean="0"/>
              <a:t>利用</a:t>
            </a:r>
            <a:r>
              <a:rPr lang="ja-JP" altLang="en-US" sz="2000" dirty="0"/>
              <a:t>設定</a:t>
            </a:r>
            <a:r>
              <a:rPr lang="ja-JP" altLang="en-US" sz="2000" dirty="0" smtClean="0"/>
              <a:t>フロー</a:t>
            </a:r>
            <a:endParaRPr lang="ja-JP" altLang="en-US" sz="2000" dirty="0">
              <a:latin typeface="+mn-ea"/>
            </a:endParaRPr>
          </a:p>
          <a:p>
            <a:pPr lvl="1"/>
            <a:r>
              <a:rPr lang="en-US" altLang="ja-JP" sz="2000" dirty="0">
                <a:latin typeface="+mn-ea"/>
              </a:rPr>
              <a:t>1.3</a:t>
            </a:r>
            <a:r>
              <a:rPr lang="ja-JP" altLang="en-US" sz="2000" dirty="0">
                <a:latin typeface="+mn-ea"/>
              </a:rPr>
              <a:t>　</a:t>
            </a:r>
            <a:r>
              <a:rPr lang="en-US" altLang="ja-JP" sz="2000" dirty="0" smtClean="0"/>
              <a:t>OASE</a:t>
            </a:r>
            <a:r>
              <a:rPr lang="ja-JP" altLang="en-US" sz="2000" dirty="0"/>
              <a:t>作業</a:t>
            </a:r>
            <a:r>
              <a:rPr lang="ja-JP" altLang="en-US" sz="2000" dirty="0" smtClean="0"/>
              <a:t>フロー</a:t>
            </a:r>
            <a:endParaRPr lang="ja-JP" altLang="en-US" sz="2000" dirty="0">
              <a:latin typeface="+mn-ea"/>
            </a:endParaRPr>
          </a:p>
          <a:p>
            <a:pPr marL="342900" indent="-342900">
              <a:buFont typeface="+mj-lt"/>
              <a:buAutoNum type="arabicPeriod"/>
            </a:pPr>
            <a:endParaRPr lang="ja-JP" altLang="en-US" sz="2000" dirty="0">
              <a:latin typeface="+mn-ea"/>
            </a:endParaRPr>
          </a:p>
          <a:p>
            <a:pPr marL="342900" indent="-342900">
              <a:buFont typeface="+mj-lt"/>
              <a:buAutoNum type="arabicPeriod"/>
            </a:pPr>
            <a:r>
              <a:rPr lang="en-US" altLang="ja-JP" sz="2400" dirty="0"/>
              <a:t> OASE</a:t>
            </a:r>
            <a:r>
              <a:rPr lang="ja-JP" altLang="en-US" sz="2400" dirty="0"/>
              <a:t>利用準備</a:t>
            </a:r>
            <a:r>
              <a:rPr lang="ja-JP" altLang="en-US" sz="2400" dirty="0" smtClean="0"/>
              <a:t>フローにおける</a:t>
            </a:r>
            <a:r>
              <a:rPr lang="ja-JP" altLang="en-US" sz="2400" dirty="0" smtClean="0">
                <a:latin typeface="+mn-ea"/>
              </a:rPr>
              <a:t>各画面の説明</a:t>
            </a:r>
            <a:endParaRPr lang="ja-JP" altLang="en-US" sz="2400" dirty="0">
              <a:latin typeface="+mn-ea"/>
            </a:endParaRPr>
          </a:p>
          <a:p>
            <a:pPr lvl="1"/>
            <a:r>
              <a:rPr lang="en-US" altLang="ja-JP" sz="2000" dirty="0" smtClean="0">
                <a:latin typeface="+mn-ea"/>
              </a:rPr>
              <a:t>2.1</a:t>
            </a:r>
            <a:r>
              <a:rPr lang="ja-JP" altLang="en-US" sz="2000" dirty="0" smtClean="0">
                <a:latin typeface="+mn-ea"/>
              </a:rPr>
              <a:t>　権限の設定 </a:t>
            </a:r>
            <a:r>
              <a:rPr lang="en-US" altLang="ja-JP" sz="2000" dirty="0" smtClean="0">
                <a:latin typeface="+mn-ea"/>
              </a:rPr>
              <a:t>[</a:t>
            </a:r>
            <a:r>
              <a:rPr lang="ja-JP" altLang="en-US" sz="2000" dirty="0" smtClean="0">
                <a:latin typeface="+mn-ea"/>
              </a:rPr>
              <a:t>アクセス権限</a:t>
            </a:r>
            <a:r>
              <a:rPr lang="en-US" altLang="ja-JP" sz="2000" dirty="0" smtClean="0">
                <a:latin typeface="+mn-ea"/>
              </a:rPr>
              <a:t>]</a:t>
            </a:r>
            <a:r>
              <a:rPr lang="ja-JP" altLang="en-US" sz="2000" dirty="0" smtClean="0">
                <a:latin typeface="+mn-ea"/>
              </a:rPr>
              <a:t>　</a:t>
            </a:r>
            <a:endParaRPr lang="en-US" altLang="ja-JP" sz="2000" dirty="0" smtClean="0">
              <a:latin typeface="+mn-ea"/>
            </a:endParaRPr>
          </a:p>
          <a:p>
            <a:pPr lvl="1"/>
            <a:r>
              <a:rPr lang="en-US" altLang="ja-JP" sz="2000" dirty="0" smtClean="0">
                <a:latin typeface="+mn-ea"/>
              </a:rPr>
              <a:t>2.2</a:t>
            </a:r>
            <a:r>
              <a:rPr lang="ja-JP" altLang="en-US" sz="2000" dirty="0">
                <a:latin typeface="+mn-ea"/>
              </a:rPr>
              <a:t>　権限の設定 </a:t>
            </a:r>
            <a:r>
              <a:rPr lang="en-US" altLang="ja-JP" sz="2000" dirty="0" smtClean="0">
                <a:latin typeface="+mn-ea"/>
              </a:rPr>
              <a:t>[</a:t>
            </a:r>
            <a:r>
              <a:rPr lang="ja-JP" altLang="en-US" sz="2000" dirty="0" smtClean="0">
                <a:latin typeface="+mn-ea"/>
              </a:rPr>
              <a:t>登録情報</a:t>
            </a:r>
            <a:r>
              <a:rPr lang="en-US" altLang="ja-JP" sz="2000" dirty="0" smtClean="0">
                <a:latin typeface="+mn-ea"/>
              </a:rPr>
              <a:t>]</a:t>
            </a:r>
            <a:endParaRPr lang="ja-JP" altLang="en-US" sz="2000" dirty="0">
              <a:latin typeface="+mn-ea"/>
            </a:endParaRPr>
          </a:p>
          <a:p>
            <a:pPr lvl="1"/>
            <a:r>
              <a:rPr lang="en-US" altLang="ja-JP" sz="2000" dirty="0" smtClean="0">
                <a:latin typeface="+mn-ea"/>
              </a:rPr>
              <a:t>2.3</a:t>
            </a:r>
            <a:r>
              <a:rPr lang="ja-JP" altLang="en-US" sz="2000" dirty="0" smtClean="0">
                <a:latin typeface="+mn-ea"/>
              </a:rPr>
              <a:t>　アクション</a:t>
            </a:r>
            <a:r>
              <a:rPr lang="ja-JP" altLang="en-US" sz="2000" dirty="0">
                <a:latin typeface="+mn-ea"/>
              </a:rPr>
              <a:t>先</a:t>
            </a:r>
            <a:r>
              <a:rPr lang="ja-JP" altLang="en-US" sz="2000" dirty="0" smtClean="0">
                <a:latin typeface="+mn-ea"/>
              </a:rPr>
              <a:t>の</a:t>
            </a:r>
            <a:r>
              <a:rPr lang="ja-JP" altLang="en-US" sz="2000" dirty="0">
                <a:latin typeface="+mn-ea"/>
              </a:rPr>
              <a:t>設定</a:t>
            </a:r>
            <a:endParaRPr lang="en-US" altLang="ja-JP" sz="2000" dirty="0" smtClean="0">
              <a:latin typeface="+mn-ea"/>
            </a:endParaRPr>
          </a:p>
          <a:p>
            <a:pPr lvl="1"/>
            <a:r>
              <a:rPr lang="en-US" altLang="ja-JP" sz="2000" dirty="0" smtClean="0">
                <a:latin typeface="+mn-ea"/>
              </a:rPr>
              <a:t>2.4</a:t>
            </a:r>
            <a:r>
              <a:rPr lang="ja-JP" altLang="en-US" sz="2000" dirty="0">
                <a:latin typeface="+mn-ea"/>
              </a:rPr>
              <a:t>　ディシジョンテーブル</a:t>
            </a:r>
            <a:r>
              <a:rPr lang="ja-JP" altLang="en-US" sz="2000" dirty="0" smtClean="0">
                <a:latin typeface="+mn-ea"/>
              </a:rPr>
              <a:t>の作成</a:t>
            </a:r>
            <a:endParaRPr lang="en-US" altLang="ja-JP" sz="2000" dirty="0" smtClean="0">
              <a:latin typeface="+mn-ea"/>
            </a:endParaRPr>
          </a:p>
          <a:p>
            <a:pPr lvl="1"/>
            <a:r>
              <a:rPr lang="en-US" altLang="ja-JP" sz="2000" dirty="0" smtClean="0">
                <a:latin typeface="+mn-ea"/>
              </a:rPr>
              <a:t>2.5</a:t>
            </a:r>
            <a:r>
              <a:rPr lang="ja-JP" altLang="en-US" sz="2000" dirty="0" smtClean="0">
                <a:latin typeface="+mn-ea"/>
              </a:rPr>
              <a:t>　権限の設定 </a:t>
            </a:r>
            <a:r>
              <a:rPr lang="en-US" altLang="ja-JP" sz="2000" dirty="0" smtClean="0">
                <a:latin typeface="+mn-ea"/>
              </a:rPr>
              <a:t>[</a:t>
            </a:r>
            <a:r>
              <a:rPr lang="ja-JP" altLang="en-US" sz="2000" dirty="0" smtClean="0">
                <a:latin typeface="+mn-ea"/>
              </a:rPr>
              <a:t>ディシジョンテーブル</a:t>
            </a:r>
            <a:r>
              <a:rPr lang="en-US" altLang="ja-JP" sz="2000" dirty="0" smtClean="0">
                <a:latin typeface="+mn-ea"/>
              </a:rPr>
              <a:t>]</a:t>
            </a:r>
            <a:endParaRPr lang="en-US" altLang="ja-JP" sz="2000" dirty="0">
              <a:latin typeface="+mn-ea"/>
            </a:endParaRPr>
          </a:p>
          <a:p>
            <a:pPr marL="342900" indent="-342900">
              <a:buFont typeface="+mj-lt"/>
              <a:buAutoNum type="arabicPeriod"/>
            </a:pPr>
            <a:endParaRPr lang="ja-JP" altLang="en-US" sz="2000" dirty="0">
              <a:latin typeface="+mn-ea"/>
            </a:endParaRPr>
          </a:p>
          <a:p>
            <a:pPr marL="342900" indent="-342900">
              <a:buFont typeface="+mj-lt"/>
              <a:buAutoNum type="arabicPeriod"/>
            </a:pPr>
            <a:r>
              <a:rPr lang="en-US" altLang="ja-JP" sz="2400" dirty="0"/>
              <a:t> </a:t>
            </a:r>
            <a:r>
              <a:rPr lang="en-US" altLang="ja-JP" sz="2400" dirty="0" smtClean="0"/>
              <a:t>OASE</a:t>
            </a:r>
            <a:r>
              <a:rPr lang="ja-JP" altLang="en-US" sz="2400" dirty="0" smtClean="0"/>
              <a:t>作業フロー</a:t>
            </a:r>
            <a:r>
              <a:rPr lang="ja-JP" altLang="en-US" sz="2400" dirty="0"/>
              <a:t>における</a:t>
            </a:r>
            <a:r>
              <a:rPr lang="ja-JP" altLang="en-US" sz="2400" dirty="0">
                <a:latin typeface="+mn-ea"/>
              </a:rPr>
              <a:t>各画面の説明</a:t>
            </a:r>
          </a:p>
          <a:p>
            <a:pPr lvl="1"/>
            <a:r>
              <a:rPr lang="en-US" altLang="ja-JP" sz="2000" dirty="0" smtClean="0">
                <a:latin typeface="+mn-ea"/>
              </a:rPr>
              <a:t>3.1</a:t>
            </a:r>
            <a:r>
              <a:rPr lang="ja-JP" altLang="en-US" sz="2000" dirty="0">
                <a:latin typeface="+mn-ea"/>
              </a:rPr>
              <a:t>　ディシジョンテーブルファイルの作成</a:t>
            </a:r>
          </a:p>
          <a:p>
            <a:pPr lvl="1"/>
            <a:r>
              <a:rPr lang="en-US" altLang="ja-JP" sz="2000" dirty="0" smtClean="0">
                <a:latin typeface="+mn-ea"/>
              </a:rPr>
              <a:t>3.2</a:t>
            </a:r>
            <a:r>
              <a:rPr lang="ja-JP" altLang="en-US" sz="2000" dirty="0">
                <a:latin typeface="+mn-ea"/>
              </a:rPr>
              <a:t>　</a:t>
            </a:r>
            <a:r>
              <a:rPr lang="ja-JP" altLang="en-US" sz="2000" dirty="0" smtClean="0">
                <a:latin typeface="+mn-ea"/>
              </a:rPr>
              <a:t>ルール</a:t>
            </a:r>
            <a:r>
              <a:rPr lang="ja-JP" altLang="en-US" sz="2000" dirty="0">
                <a:latin typeface="+mn-ea"/>
              </a:rPr>
              <a:t>登録</a:t>
            </a:r>
            <a:endParaRPr lang="en-US" altLang="ja-JP" sz="2000" dirty="0" smtClean="0">
              <a:latin typeface="+mn-ea"/>
            </a:endParaRPr>
          </a:p>
          <a:p>
            <a:pPr lvl="1"/>
            <a:r>
              <a:rPr lang="en-US" altLang="ja-JP" sz="2000" dirty="0" smtClean="0">
                <a:latin typeface="+mn-ea"/>
              </a:rPr>
              <a:t>3.3</a:t>
            </a:r>
            <a:r>
              <a:rPr lang="ja-JP" altLang="en-US" sz="2000" dirty="0">
                <a:latin typeface="+mn-ea"/>
              </a:rPr>
              <a:t>　</a:t>
            </a:r>
            <a:r>
              <a:rPr lang="ja-JP" altLang="en-US" sz="2000" dirty="0" smtClean="0">
                <a:latin typeface="+mn-ea"/>
              </a:rPr>
              <a:t>ルール判定</a:t>
            </a:r>
            <a:endParaRPr lang="en-US" altLang="ja-JP" sz="2000" dirty="0" smtClean="0">
              <a:latin typeface="+mn-ea"/>
            </a:endParaRPr>
          </a:p>
        </p:txBody>
      </p:sp>
    </p:spTree>
    <p:extLst>
      <p:ext uri="{BB962C8B-B14F-4D97-AF65-F5344CB8AC3E}">
        <p14:creationId xmlns:p14="http://schemas.microsoft.com/office/powerpoint/2010/main" val="2198988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2" y="836711"/>
            <a:ext cx="8964487" cy="5760729"/>
          </a:xfrm>
        </p:spPr>
        <p:txBody>
          <a:bodyPr>
            <a:normAutofit/>
          </a:bodyPr>
          <a:lstStyle/>
          <a:p>
            <a:r>
              <a:rPr lang="ja-JP" altLang="en-US" dirty="0" smtClean="0"/>
              <a:t>連携ソフトウェアドライバとして「</a:t>
            </a:r>
            <a:r>
              <a:rPr lang="en-US" altLang="ja-JP" dirty="0" smtClean="0"/>
              <a:t>ITA</a:t>
            </a:r>
            <a:r>
              <a:rPr lang="ja-JP" altLang="en-US" dirty="0" smtClean="0"/>
              <a:t>ドライバ」を導入する </a:t>
            </a:r>
            <a:endParaRPr lang="en-US" altLang="ja-JP" dirty="0" smtClean="0"/>
          </a:p>
          <a:p>
            <a:pPr lvl="1"/>
            <a:endParaRPr lang="en-US" altLang="ja-JP" dirty="0" smtClean="0"/>
          </a:p>
          <a:p>
            <a:pPr lvl="1"/>
            <a:r>
              <a:rPr lang="en-US" altLang="ja-JP" dirty="0" smtClean="0"/>
              <a:t>OASE</a:t>
            </a:r>
            <a:r>
              <a:rPr lang="ja-JP" altLang="en-US" dirty="0" smtClean="0"/>
              <a:t>へ</a:t>
            </a:r>
            <a:r>
              <a:rPr lang="en-US" altLang="ja-JP" dirty="0" smtClean="0"/>
              <a:t>ITA</a:t>
            </a:r>
            <a:r>
              <a:rPr lang="ja-JP" altLang="en-US" dirty="0" smtClean="0"/>
              <a:t>ドライバ</a:t>
            </a:r>
            <a:r>
              <a:rPr lang="ja-JP" altLang="en-US" dirty="0"/>
              <a:t>を</a:t>
            </a:r>
            <a:r>
              <a:rPr lang="ja-JP" altLang="en-US" dirty="0" smtClean="0"/>
              <a:t>インストールする</a:t>
            </a:r>
            <a:endParaRPr lang="en-US" altLang="ja-JP" dirty="0" smtClean="0"/>
          </a:p>
          <a:p>
            <a:pPr marL="702900" lvl="2" indent="-342900">
              <a:buFont typeface="+mj-lt"/>
              <a:buAutoNum type="alphaUcParenR"/>
            </a:pPr>
            <a:r>
              <a:rPr lang="en-US" altLang="ja-JP" dirty="0" smtClean="0"/>
              <a:t>Github</a:t>
            </a:r>
            <a:r>
              <a:rPr lang="ja-JP" altLang="en-US" dirty="0" smtClean="0"/>
              <a:t>からダウンロードしたインストーラーの「</a:t>
            </a:r>
            <a:r>
              <a:rPr lang="en-US" altLang="ja-JP" dirty="0" smtClean="0"/>
              <a:t>oase-contents</a:t>
            </a:r>
            <a:r>
              <a:rPr lang="ja-JP" altLang="en-US" dirty="0" smtClean="0"/>
              <a:t>」配下にある資材を解凍する</a:t>
            </a:r>
            <a:endParaRPr lang="en-US" altLang="ja-JP" dirty="0" smtClean="0"/>
          </a:p>
          <a:p>
            <a:pPr marL="702900" lvl="2" indent="-342900">
              <a:buFont typeface="+mj-lt"/>
              <a:buAutoNum type="alphaUcParenR"/>
            </a:pPr>
            <a:r>
              <a:rPr lang="ja-JP" altLang="en-US" dirty="0"/>
              <a:t>解凍</a:t>
            </a:r>
            <a:r>
              <a:rPr lang="ja-JP" altLang="en-US" dirty="0" smtClean="0"/>
              <a:t>した資材を用いて、インストールした</a:t>
            </a:r>
            <a:r>
              <a:rPr lang="en-US" altLang="ja-JP" dirty="0" smtClean="0"/>
              <a:t>OASE</a:t>
            </a:r>
            <a:r>
              <a:rPr lang="ja-JP" altLang="en-US" dirty="0" smtClean="0"/>
              <a:t>側でドライバのインストールコマンドを実行する</a:t>
            </a:r>
            <a:endParaRPr lang="en-US" altLang="ja-JP" dirty="0" smtClean="0"/>
          </a:p>
          <a:p>
            <a:pPr marL="702900" lvl="2" indent="-342900">
              <a:buFont typeface="+mj-lt"/>
              <a:buAutoNum type="alphaUcParenR"/>
            </a:pPr>
            <a:endParaRPr lang="en-US" altLang="ja-JP" dirty="0"/>
          </a:p>
          <a:p>
            <a:pPr lvl="2">
              <a:buFont typeface="メイリオ" panose="020B0604030504040204" pitchFamily="50" charset="-128"/>
              <a:buChar char="※"/>
            </a:pPr>
            <a:r>
              <a:rPr lang="en-US" altLang="ja-JP" dirty="0" smtClean="0"/>
              <a:t>A</a:t>
            </a:r>
            <a:r>
              <a:rPr lang="ja-JP" altLang="en-US" dirty="0" smtClean="0"/>
              <a:t>と</a:t>
            </a:r>
            <a:r>
              <a:rPr lang="en-US" altLang="ja-JP" dirty="0" smtClean="0"/>
              <a:t>B</a:t>
            </a:r>
            <a:r>
              <a:rPr lang="ja-JP" altLang="en-US" dirty="0" smtClean="0"/>
              <a:t>の階層が異なることに留意</a:t>
            </a:r>
            <a:endParaRPr lang="en-US" altLang="ja-JP" dirty="0" smtClean="0"/>
          </a:p>
          <a:p>
            <a:pPr lvl="2"/>
            <a:endParaRPr lang="en-US" altLang="ja-JP" dirty="0"/>
          </a:p>
          <a:p>
            <a:pPr lvl="2"/>
            <a:endParaRPr lang="en-US" altLang="ja-JP" dirty="0" smtClean="0"/>
          </a:p>
          <a:p>
            <a:pPr lvl="2"/>
            <a:endParaRPr lang="en-US" altLang="ja-JP" dirty="0" smtClean="0"/>
          </a:p>
          <a:p>
            <a:pPr lvl="2"/>
            <a:endParaRPr lang="en-US" altLang="ja-JP" dirty="0"/>
          </a:p>
          <a:p>
            <a:pPr lvl="2"/>
            <a:endParaRPr lang="en-US" altLang="ja-JP" dirty="0" smtClean="0"/>
          </a:p>
          <a:p>
            <a:pPr lvl="2"/>
            <a:endParaRPr lang="en-US" altLang="ja-JP" dirty="0" smtClean="0"/>
          </a:p>
          <a:p>
            <a:pPr lvl="2"/>
            <a:endParaRPr lang="en-US" altLang="ja-JP" dirty="0" smtClean="0"/>
          </a:p>
          <a:p>
            <a:pPr lvl="2"/>
            <a:endParaRPr lang="en-US" altLang="ja-JP" dirty="0"/>
          </a:p>
          <a:p>
            <a:pPr lvl="2"/>
            <a:endParaRPr lang="en-US" altLang="ja-JP" dirty="0" smtClean="0"/>
          </a:p>
          <a:p>
            <a:pPr lvl="2"/>
            <a:endParaRPr lang="en-US" altLang="ja-JP" dirty="0" smtClean="0"/>
          </a:p>
          <a:p>
            <a:pPr lvl="2"/>
            <a:endParaRPr lang="en-US" altLang="ja-JP" dirty="0"/>
          </a:p>
          <a:p>
            <a:pPr lvl="2"/>
            <a:r>
              <a:rPr lang="ja-JP" altLang="en-US" dirty="0" smtClean="0"/>
              <a:t>ドライバインストールについては</a:t>
            </a:r>
            <a:r>
              <a:rPr lang="en-US" altLang="ja-JP" dirty="0" smtClean="0"/>
              <a:t>&lt;</a:t>
            </a:r>
            <a:r>
              <a:rPr lang="ja-JP" altLang="en-US" dirty="0">
                <a:hlinkClick r:id="rId2"/>
              </a:rPr>
              <a:t>環境構築マニュアル </a:t>
            </a:r>
            <a:r>
              <a:rPr lang="en-US" altLang="ja-JP" dirty="0">
                <a:hlinkClick r:id="rId2"/>
              </a:rPr>
              <a:t>-</a:t>
            </a:r>
            <a:r>
              <a:rPr lang="ja-JP" altLang="en-US" dirty="0">
                <a:hlinkClick r:id="rId2"/>
              </a:rPr>
              <a:t>ドライバインストール編</a:t>
            </a:r>
            <a:r>
              <a:rPr lang="en-US" altLang="ja-JP" dirty="0" smtClean="0">
                <a:hlinkClick r:id="rId2"/>
              </a:rPr>
              <a:t>-</a:t>
            </a:r>
            <a:r>
              <a:rPr lang="en-US" altLang="ja-JP" dirty="0" smtClean="0"/>
              <a:t>&gt;</a:t>
            </a:r>
            <a:r>
              <a:rPr lang="ja-JP" altLang="en-US" dirty="0" smtClean="0"/>
              <a:t>を参照</a:t>
            </a:r>
            <a:endParaRPr lang="en-US" altLang="ja-JP" dirty="0"/>
          </a:p>
          <a:p>
            <a:pPr marL="180000" lvl="1" indent="0">
              <a:buNone/>
            </a:pPr>
            <a:endParaRPr lang="en-US" altLang="ja-JP" dirty="0" smtClean="0"/>
          </a:p>
          <a:p>
            <a:pPr lvl="1"/>
            <a:endParaRPr lang="en-US" altLang="ja-JP" dirty="0"/>
          </a:p>
        </p:txBody>
      </p:sp>
      <p:sp>
        <p:nvSpPr>
          <p:cNvPr id="2" name="タイトル 1"/>
          <p:cNvSpPr>
            <a:spLocks noGrp="1"/>
          </p:cNvSpPr>
          <p:nvPr>
            <p:ph type="title"/>
          </p:nvPr>
        </p:nvSpPr>
        <p:spPr/>
        <p:txBody>
          <a:bodyPr/>
          <a:lstStyle/>
          <a:p>
            <a:r>
              <a:rPr lang="en-US" altLang="ja-JP" dirty="0" smtClean="0"/>
              <a:t>2.3</a:t>
            </a:r>
            <a:r>
              <a:rPr lang="ja-JP" altLang="en-US" dirty="0"/>
              <a:t>　アクション先</a:t>
            </a:r>
            <a:r>
              <a:rPr lang="ja-JP" altLang="en-US" dirty="0" smtClean="0"/>
              <a:t>の</a:t>
            </a:r>
            <a:r>
              <a:rPr lang="ja-JP" altLang="en-US" dirty="0"/>
              <a:t>設定</a:t>
            </a:r>
            <a:r>
              <a:rPr lang="ja-JP" altLang="en-US" dirty="0" smtClean="0"/>
              <a:t>（</a:t>
            </a:r>
            <a:r>
              <a:rPr lang="en-US" altLang="ja-JP" dirty="0"/>
              <a:t>3</a:t>
            </a:r>
            <a:r>
              <a:rPr lang="en-US" altLang="ja-JP" dirty="0" smtClean="0"/>
              <a:t>/4</a:t>
            </a:r>
            <a:r>
              <a:rPr lang="ja-JP" altLang="en-US" dirty="0"/>
              <a:t>）</a:t>
            </a:r>
          </a:p>
        </p:txBody>
      </p:sp>
      <p:sp>
        <p:nvSpPr>
          <p:cNvPr id="27" name="正方形/長方形 26"/>
          <p:cNvSpPr/>
          <p:nvPr/>
        </p:nvSpPr>
        <p:spPr bwMode="auto">
          <a:xfrm>
            <a:off x="1279733" y="3079988"/>
            <a:ext cx="4993964" cy="2556000"/>
          </a:xfrm>
          <a:prstGeom prst="rect">
            <a:avLst/>
          </a:prstGeom>
          <a:solidFill>
            <a:schemeClr val="tx1"/>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sz="1400" dirty="0">
                <a:solidFill>
                  <a:schemeClr val="bg1"/>
                </a:solidFill>
                <a:latin typeface="+mn-ea"/>
              </a:rPr>
              <a:t>/</a:t>
            </a:r>
            <a:endParaRPr kumimoji="1" lang="en-US" altLang="ja-JP" sz="1400" dirty="0" smtClean="0">
              <a:solidFill>
                <a:schemeClr val="bg1"/>
              </a:solidFill>
              <a:latin typeface="+mn-ea"/>
            </a:endParaRPr>
          </a:p>
          <a:p>
            <a:r>
              <a:rPr lang="ja-JP" altLang="en-US" sz="1400" dirty="0" smtClean="0">
                <a:solidFill>
                  <a:schemeClr val="bg1"/>
                </a:solidFill>
                <a:latin typeface="+mn-ea"/>
              </a:rPr>
              <a:t>├ </a:t>
            </a:r>
            <a:r>
              <a:rPr lang="en-US" altLang="ja-JP" sz="1400" dirty="0" smtClean="0">
                <a:solidFill>
                  <a:schemeClr val="bg1"/>
                </a:solidFill>
                <a:latin typeface="+mn-ea"/>
              </a:rPr>
              <a:t>Github</a:t>
            </a:r>
            <a:r>
              <a:rPr lang="ja-JP" altLang="en-US" sz="1400" dirty="0" smtClean="0">
                <a:solidFill>
                  <a:schemeClr val="bg1"/>
                </a:solidFill>
                <a:latin typeface="+mn-ea"/>
              </a:rPr>
              <a:t>からダウンロードした資材のディレクトリ</a:t>
            </a:r>
            <a:endParaRPr lang="en-US" altLang="ja-JP" sz="1400" dirty="0" smtClean="0">
              <a:solidFill>
                <a:schemeClr val="bg1"/>
              </a:solidFill>
              <a:latin typeface="+mn-ea"/>
            </a:endParaRPr>
          </a:p>
          <a:p>
            <a:r>
              <a:rPr lang="ja-JP" altLang="en-US" sz="1400" dirty="0" smtClean="0">
                <a:solidFill>
                  <a:schemeClr val="bg1"/>
                </a:solidFill>
                <a:latin typeface="+mn-ea"/>
              </a:rPr>
              <a:t>｜└ </a:t>
            </a:r>
            <a:r>
              <a:rPr lang="en-US" altLang="ja-JP" sz="1400" dirty="0" smtClean="0">
                <a:solidFill>
                  <a:schemeClr val="bg1"/>
                </a:solidFill>
                <a:latin typeface="+mn-ea"/>
              </a:rPr>
              <a:t>oase_install_package</a:t>
            </a:r>
          </a:p>
          <a:p>
            <a:r>
              <a:rPr lang="ja-JP" altLang="en-US" sz="1400" dirty="0" smtClean="0">
                <a:solidFill>
                  <a:schemeClr val="bg1"/>
                </a:solidFill>
                <a:latin typeface="+mn-ea"/>
              </a:rPr>
              <a:t>｜　└ </a:t>
            </a:r>
            <a:r>
              <a:rPr lang="en-US" altLang="ja-JP" sz="1400" dirty="0" smtClean="0">
                <a:solidFill>
                  <a:schemeClr val="bg1"/>
                </a:solidFill>
                <a:latin typeface="+mn-ea"/>
              </a:rPr>
              <a:t>OASE</a:t>
            </a:r>
          </a:p>
          <a:p>
            <a:r>
              <a:rPr lang="ja-JP" altLang="en-US" sz="1400" dirty="0" smtClean="0">
                <a:solidFill>
                  <a:schemeClr val="bg1"/>
                </a:solidFill>
                <a:latin typeface="+mn-ea"/>
              </a:rPr>
              <a:t>｜　</a:t>
            </a:r>
            <a:r>
              <a:rPr lang="ja-JP" altLang="en-US" sz="1400" dirty="0">
                <a:solidFill>
                  <a:schemeClr val="bg1"/>
                </a:solidFill>
                <a:latin typeface="+mn-ea"/>
              </a:rPr>
              <a:t>　</a:t>
            </a:r>
            <a:r>
              <a:rPr lang="ja-JP" altLang="en-US" sz="1400" dirty="0" smtClean="0">
                <a:solidFill>
                  <a:schemeClr val="bg1"/>
                </a:solidFill>
                <a:latin typeface="+mn-ea"/>
              </a:rPr>
              <a:t>└ </a:t>
            </a:r>
            <a:r>
              <a:rPr lang="en-US" altLang="ja-JP" sz="1400" dirty="0" smtClean="0">
                <a:solidFill>
                  <a:schemeClr val="bg1"/>
                </a:solidFill>
                <a:latin typeface="+mn-ea"/>
              </a:rPr>
              <a:t>oase-contents</a:t>
            </a:r>
          </a:p>
          <a:p>
            <a:r>
              <a:rPr lang="ja-JP" altLang="en-US" sz="1400" dirty="0">
                <a:solidFill>
                  <a:schemeClr val="bg1"/>
                </a:solidFill>
                <a:latin typeface="+mn-ea"/>
              </a:rPr>
              <a:t>｜　　　</a:t>
            </a:r>
            <a:r>
              <a:rPr lang="ja-JP" altLang="en-US" sz="1400" dirty="0" smtClean="0">
                <a:solidFill>
                  <a:schemeClr val="bg1"/>
                </a:solidFill>
                <a:latin typeface="+mn-ea"/>
              </a:rPr>
              <a:t>├ </a:t>
            </a:r>
            <a:r>
              <a:rPr lang="en-US" altLang="ja-JP" sz="1400" dirty="0" smtClean="0">
                <a:solidFill>
                  <a:schemeClr val="bg1"/>
                </a:solidFill>
                <a:latin typeface="+mn-ea"/>
              </a:rPr>
              <a:t>ITA_Driver.tar.gz</a:t>
            </a:r>
          </a:p>
          <a:p>
            <a:r>
              <a:rPr lang="ja-JP" altLang="en-US" sz="1400" dirty="0" smtClean="0">
                <a:solidFill>
                  <a:schemeClr val="bg1"/>
                </a:solidFill>
                <a:latin typeface="+mn-ea"/>
              </a:rPr>
              <a:t>｜　　　└</a:t>
            </a:r>
            <a:r>
              <a:rPr lang="en-US" altLang="ja-JP" sz="1400" dirty="0">
                <a:solidFill>
                  <a:schemeClr val="bg1"/>
                </a:solidFill>
                <a:latin typeface="+mn-ea"/>
              </a:rPr>
              <a:t> plugins</a:t>
            </a:r>
          </a:p>
          <a:p>
            <a:r>
              <a:rPr lang="ja-JP" altLang="en-US" sz="1400" dirty="0">
                <a:solidFill>
                  <a:schemeClr val="bg1"/>
                </a:solidFill>
                <a:latin typeface="+mn-ea"/>
              </a:rPr>
              <a:t>｜</a:t>
            </a:r>
            <a:endParaRPr lang="en-US" altLang="ja-JP" sz="1400" dirty="0">
              <a:solidFill>
                <a:schemeClr val="bg1"/>
              </a:solidFill>
              <a:latin typeface="+mn-ea"/>
            </a:endParaRPr>
          </a:p>
          <a:p>
            <a:r>
              <a:rPr lang="ja-JP" altLang="en-US" sz="1400" dirty="0">
                <a:solidFill>
                  <a:schemeClr val="bg1"/>
                </a:solidFill>
                <a:latin typeface="+mn-ea"/>
              </a:rPr>
              <a:t>└</a:t>
            </a:r>
            <a:r>
              <a:rPr lang="ja-JP" altLang="en-US" sz="1400" dirty="0" smtClean="0">
                <a:solidFill>
                  <a:schemeClr val="bg1"/>
                </a:solidFill>
                <a:latin typeface="+mn-ea"/>
              </a:rPr>
              <a:t> </a:t>
            </a:r>
            <a:r>
              <a:rPr lang="en-US" altLang="ja-JP" sz="1400" dirty="0">
                <a:solidFill>
                  <a:schemeClr val="bg1"/>
                </a:solidFill>
                <a:latin typeface="+mn-ea"/>
              </a:rPr>
              <a:t>answerfile</a:t>
            </a:r>
            <a:r>
              <a:rPr lang="ja-JP" altLang="en-US" sz="1400" dirty="0">
                <a:solidFill>
                  <a:schemeClr val="bg1"/>
                </a:solidFill>
                <a:latin typeface="+mn-ea"/>
              </a:rPr>
              <a:t>で指定</a:t>
            </a:r>
            <a:r>
              <a:rPr lang="ja-JP" altLang="en-US" sz="1400" dirty="0" smtClean="0">
                <a:solidFill>
                  <a:schemeClr val="bg1"/>
                </a:solidFill>
                <a:latin typeface="+mn-ea"/>
              </a:rPr>
              <a:t>した</a:t>
            </a:r>
            <a:r>
              <a:rPr lang="en-US" altLang="ja-JP" sz="1400" dirty="0">
                <a:solidFill>
                  <a:schemeClr val="bg1"/>
                </a:solidFill>
                <a:latin typeface="+mn-ea"/>
              </a:rPr>
              <a:t>OASE</a:t>
            </a:r>
            <a:r>
              <a:rPr lang="ja-JP" altLang="en-US" sz="1400" dirty="0">
                <a:solidFill>
                  <a:schemeClr val="bg1"/>
                </a:solidFill>
                <a:latin typeface="+mn-ea"/>
              </a:rPr>
              <a:t>の</a:t>
            </a:r>
            <a:r>
              <a:rPr lang="ja-JP" altLang="en-US" sz="1400" dirty="0" smtClean="0">
                <a:solidFill>
                  <a:schemeClr val="bg1"/>
                </a:solidFill>
                <a:latin typeface="+mn-ea"/>
              </a:rPr>
              <a:t>インストールディレクトリ</a:t>
            </a:r>
            <a:endParaRPr lang="en-US" altLang="ja-JP" sz="1400" dirty="0">
              <a:solidFill>
                <a:schemeClr val="bg1"/>
              </a:solidFill>
              <a:latin typeface="+mn-ea"/>
            </a:endParaRPr>
          </a:p>
          <a:p>
            <a:r>
              <a:rPr lang="ja-JP" altLang="en-US" sz="1400" dirty="0" smtClean="0">
                <a:solidFill>
                  <a:schemeClr val="bg1"/>
                </a:solidFill>
                <a:latin typeface="+mn-ea"/>
              </a:rPr>
              <a:t>　└ </a:t>
            </a:r>
            <a:r>
              <a:rPr lang="en-US" altLang="ja-JP" sz="1400" dirty="0" smtClean="0">
                <a:solidFill>
                  <a:schemeClr val="bg1"/>
                </a:solidFill>
                <a:latin typeface="+mn-ea"/>
              </a:rPr>
              <a:t>OASE</a:t>
            </a:r>
          </a:p>
          <a:p>
            <a:r>
              <a:rPr lang="ja-JP" altLang="en-US" sz="1400" dirty="0" smtClean="0">
                <a:solidFill>
                  <a:schemeClr val="bg1"/>
                </a:solidFill>
                <a:latin typeface="+mn-ea"/>
              </a:rPr>
              <a:t>　　 └</a:t>
            </a:r>
            <a:r>
              <a:rPr lang="en-US" altLang="ja-JP" sz="1400" dirty="0" smtClean="0">
                <a:solidFill>
                  <a:schemeClr val="bg1"/>
                </a:solidFill>
                <a:latin typeface="+mn-ea"/>
              </a:rPr>
              <a:t>oase-root</a:t>
            </a:r>
            <a:endParaRPr kumimoji="1" lang="ja-JP" altLang="en-US" sz="1400" dirty="0" smtClean="0">
              <a:solidFill>
                <a:schemeClr val="bg1"/>
              </a:solidFill>
              <a:latin typeface="+mn-ea"/>
            </a:endParaRPr>
          </a:p>
        </p:txBody>
      </p:sp>
      <p:cxnSp>
        <p:nvCxnSpPr>
          <p:cNvPr id="15" name="直線コネクタ 14"/>
          <p:cNvCxnSpPr/>
          <p:nvPr/>
        </p:nvCxnSpPr>
        <p:spPr bwMode="auto">
          <a:xfrm>
            <a:off x="6345706" y="4165331"/>
            <a:ext cx="2052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7" name="テキスト ボックス 16"/>
          <p:cNvSpPr txBox="1"/>
          <p:nvPr/>
        </p:nvSpPr>
        <p:spPr>
          <a:xfrm>
            <a:off x="6345706" y="3877291"/>
            <a:ext cx="2159566" cy="307777"/>
          </a:xfrm>
          <a:prstGeom prst="rect">
            <a:avLst/>
          </a:prstGeom>
          <a:noFill/>
        </p:spPr>
        <p:txBody>
          <a:bodyPr wrap="none" rtlCol="0">
            <a:spAutoFit/>
          </a:bodyPr>
          <a:lstStyle/>
          <a:p>
            <a:r>
              <a:rPr kumimoji="1" lang="ja-JP" altLang="en-US" sz="1400" b="1" dirty="0" smtClean="0">
                <a:solidFill>
                  <a:srgbClr val="FF0000"/>
                </a:solidFill>
                <a:latin typeface="+mn-ea"/>
              </a:rPr>
              <a:t>解凍した資材の格納場所</a:t>
            </a:r>
            <a:endParaRPr kumimoji="1" lang="ja-JP" altLang="en-US" sz="1400" b="1" dirty="0">
              <a:solidFill>
                <a:srgbClr val="FF0000"/>
              </a:solidFill>
              <a:latin typeface="+mn-ea"/>
            </a:endParaRPr>
          </a:p>
        </p:txBody>
      </p:sp>
      <p:cxnSp>
        <p:nvCxnSpPr>
          <p:cNvPr id="13" name="直線コネクタ 12"/>
          <p:cNvCxnSpPr/>
          <p:nvPr/>
        </p:nvCxnSpPr>
        <p:spPr bwMode="auto">
          <a:xfrm flipV="1">
            <a:off x="2980692" y="4159960"/>
            <a:ext cx="3365014" cy="425957"/>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8" name="直線コネクタ 27"/>
          <p:cNvCxnSpPr/>
          <p:nvPr/>
        </p:nvCxnSpPr>
        <p:spPr bwMode="auto">
          <a:xfrm>
            <a:off x="6345706" y="3501852"/>
            <a:ext cx="1188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9" name="テキスト ボックス 28"/>
          <p:cNvSpPr txBox="1"/>
          <p:nvPr/>
        </p:nvSpPr>
        <p:spPr>
          <a:xfrm>
            <a:off x="6345706" y="3213812"/>
            <a:ext cx="1441420" cy="307777"/>
          </a:xfrm>
          <a:prstGeom prst="rect">
            <a:avLst/>
          </a:prstGeom>
          <a:noFill/>
        </p:spPr>
        <p:txBody>
          <a:bodyPr wrap="none" rtlCol="0">
            <a:spAutoFit/>
          </a:bodyPr>
          <a:lstStyle/>
          <a:p>
            <a:r>
              <a:rPr kumimoji="1" lang="ja-JP" altLang="en-US" sz="1400" b="1" dirty="0" smtClean="0">
                <a:solidFill>
                  <a:srgbClr val="FF0000"/>
                </a:solidFill>
                <a:latin typeface="+mn-ea"/>
              </a:rPr>
              <a:t>解凍対象の資材</a:t>
            </a:r>
            <a:endParaRPr kumimoji="1" lang="ja-JP" altLang="en-US" sz="1400" b="1" dirty="0">
              <a:solidFill>
                <a:srgbClr val="FF0000"/>
              </a:solidFill>
              <a:latin typeface="+mn-ea"/>
            </a:endParaRPr>
          </a:p>
        </p:txBody>
      </p:sp>
      <p:cxnSp>
        <p:nvCxnSpPr>
          <p:cNvPr id="30" name="直線コネクタ 29"/>
          <p:cNvCxnSpPr/>
          <p:nvPr/>
        </p:nvCxnSpPr>
        <p:spPr bwMode="auto">
          <a:xfrm flipV="1">
            <a:off x="3807303" y="3501852"/>
            <a:ext cx="2550997" cy="842629"/>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0" name="直線コネクタ 19"/>
          <p:cNvCxnSpPr/>
          <p:nvPr/>
        </p:nvCxnSpPr>
        <p:spPr bwMode="auto">
          <a:xfrm flipV="1">
            <a:off x="2878109" y="5125655"/>
            <a:ext cx="3480191" cy="29364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1" name="直線コネクタ 20"/>
          <p:cNvCxnSpPr/>
          <p:nvPr/>
        </p:nvCxnSpPr>
        <p:spPr bwMode="auto">
          <a:xfrm>
            <a:off x="6345706" y="5122672"/>
            <a:ext cx="2448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2" name="テキスト ボックス 21"/>
          <p:cNvSpPr txBox="1"/>
          <p:nvPr/>
        </p:nvSpPr>
        <p:spPr>
          <a:xfrm>
            <a:off x="6345706" y="4581160"/>
            <a:ext cx="2541080" cy="523220"/>
          </a:xfrm>
          <a:prstGeom prst="rect">
            <a:avLst/>
          </a:prstGeom>
          <a:noFill/>
        </p:spPr>
        <p:txBody>
          <a:bodyPr wrap="none" rtlCol="0">
            <a:spAutoFit/>
          </a:bodyPr>
          <a:lstStyle/>
          <a:p>
            <a:r>
              <a:rPr lang="en-US" altLang="ja-JP" sz="1400" b="1" dirty="0" smtClean="0">
                <a:solidFill>
                  <a:srgbClr val="FF0000"/>
                </a:solidFill>
                <a:latin typeface="+mn-ea"/>
              </a:rPr>
              <a:t>oase-root</a:t>
            </a:r>
            <a:r>
              <a:rPr lang="ja-JP" altLang="en-US" sz="1400" b="1" dirty="0">
                <a:solidFill>
                  <a:srgbClr val="FF0000"/>
                </a:solidFill>
                <a:latin typeface="+mn-ea"/>
              </a:rPr>
              <a:t>直下</a:t>
            </a:r>
            <a:r>
              <a:rPr lang="ja-JP" altLang="en-US" sz="1400" b="1" dirty="0" smtClean="0">
                <a:solidFill>
                  <a:srgbClr val="FF0000"/>
                </a:solidFill>
                <a:latin typeface="+mn-ea"/>
              </a:rPr>
              <a:t>でドライバの</a:t>
            </a:r>
            <a:endParaRPr lang="en-US" altLang="ja-JP" sz="1400" b="1" dirty="0" smtClean="0">
              <a:solidFill>
                <a:srgbClr val="FF0000"/>
              </a:solidFill>
              <a:latin typeface="+mn-ea"/>
            </a:endParaRPr>
          </a:p>
          <a:p>
            <a:r>
              <a:rPr lang="ja-JP" altLang="en-US" sz="1400" b="1" dirty="0" smtClean="0">
                <a:solidFill>
                  <a:srgbClr val="FF0000"/>
                </a:solidFill>
                <a:latin typeface="+mn-ea"/>
              </a:rPr>
              <a:t>インストールコマンドを実行</a:t>
            </a:r>
            <a:endParaRPr lang="en-US" altLang="ja-JP" sz="1400" b="1" dirty="0" smtClean="0">
              <a:solidFill>
                <a:srgbClr val="FF0000"/>
              </a:solidFill>
              <a:latin typeface="+mn-ea"/>
            </a:endParaRPr>
          </a:p>
        </p:txBody>
      </p:sp>
      <p:sp>
        <p:nvSpPr>
          <p:cNvPr id="59" name="左中かっこ 58"/>
          <p:cNvSpPr/>
          <p:nvPr/>
        </p:nvSpPr>
        <p:spPr bwMode="auto">
          <a:xfrm>
            <a:off x="1084436" y="3323892"/>
            <a:ext cx="288040" cy="1361395"/>
          </a:xfrm>
          <a:prstGeom prst="leftBrace">
            <a:avLst/>
          </a:prstGeom>
          <a:noFill/>
          <a:ln w="38100" cap="flat" cmpd="sng" algn="ctr">
            <a:solidFill>
              <a:srgbClr val="FF0000"/>
            </a:solidFill>
            <a:prstDash val="solid"/>
            <a:round/>
            <a:headEnd type="none" w="med" len="med"/>
            <a:tailEnd type="none" w="med" len="med"/>
          </a:ln>
          <a:effectLst/>
          <a:extLst/>
        </p:spPr>
        <p:txBody>
          <a:bodyPr rtlCol="0" anchor="ctr"/>
          <a:lstStyle/>
          <a:p>
            <a:pPr algn="ctr"/>
            <a:endParaRPr kumimoji="1" lang="ja-JP" altLang="en-US"/>
          </a:p>
        </p:txBody>
      </p:sp>
      <p:sp>
        <p:nvSpPr>
          <p:cNvPr id="60" name="左中かっこ 59"/>
          <p:cNvSpPr/>
          <p:nvPr/>
        </p:nvSpPr>
        <p:spPr bwMode="auto">
          <a:xfrm>
            <a:off x="1084435" y="4809851"/>
            <a:ext cx="288040" cy="768472"/>
          </a:xfrm>
          <a:prstGeom prst="leftBrace">
            <a:avLst/>
          </a:prstGeom>
          <a:noFill/>
          <a:ln w="38100" cap="flat" cmpd="sng" algn="ctr">
            <a:solidFill>
              <a:srgbClr val="FF0000"/>
            </a:solidFill>
            <a:prstDash val="solid"/>
            <a:round/>
            <a:headEnd type="none" w="med" len="med"/>
            <a:tailEnd type="none" w="med" len="med"/>
          </a:ln>
          <a:effectLst/>
          <a:extLst/>
        </p:spPr>
        <p:txBody>
          <a:bodyPr rtlCol="0" anchor="ctr"/>
          <a:lstStyle/>
          <a:p>
            <a:pPr algn="ctr"/>
            <a:endParaRPr kumimoji="1" lang="ja-JP" altLang="en-US"/>
          </a:p>
        </p:txBody>
      </p:sp>
      <p:sp>
        <p:nvSpPr>
          <p:cNvPr id="61" name="テキスト ボックス 60"/>
          <p:cNvSpPr txBox="1"/>
          <p:nvPr/>
        </p:nvSpPr>
        <p:spPr>
          <a:xfrm>
            <a:off x="759890" y="3833483"/>
            <a:ext cx="356188" cy="369332"/>
          </a:xfrm>
          <a:prstGeom prst="rect">
            <a:avLst/>
          </a:prstGeom>
          <a:noFill/>
        </p:spPr>
        <p:txBody>
          <a:bodyPr wrap="none" rtlCol="0">
            <a:spAutoFit/>
          </a:bodyPr>
          <a:lstStyle/>
          <a:p>
            <a:r>
              <a:rPr kumimoji="1" lang="en-US" altLang="ja-JP" b="1" dirty="0" smtClean="0">
                <a:solidFill>
                  <a:srgbClr val="FF0000"/>
                </a:solidFill>
              </a:rPr>
              <a:t>A</a:t>
            </a:r>
            <a:endParaRPr kumimoji="1" lang="ja-JP" altLang="en-US" b="1" dirty="0">
              <a:solidFill>
                <a:srgbClr val="FF0000"/>
              </a:solidFill>
            </a:endParaRPr>
          </a:p>
        </p:txBody>
      </p:sp>
      <p:sp>
        <p:nvSpPr>
          <p:cNvPr id="62" name="テキスト ボックス 61"/>
          <p:cNvSpPr txBox="1"/>
          <p:nvPr/>
        </p:nvSpPr>
        <p:spPr>
          <a:xfrm>
            <a:off x="736700" y="5034636"/>
            <a:ext cx="356188" cy="369332"/>
          </a:xfrm>
          <a:prstGeom prst="rect">
            <a:avLst/>
          </a:prstGeom>
          <a:noFill/>
        </p:spPr>
        <p:txBody>
          <a:bodyPr wrap="none" rtlCol="0">
            <a:spAutoFit/>
          </a:bodyPr>
          <a:lstStyle/>
          <a:p>
            <a:r>
              <a:rPr kumimoji="1" lang="en-US" altLang="ja-JP" b="1" dirty="0" smtClean="0">
                <a:solidFill>
                  <a:srgbClr val="FF0000"/>
                </a:solidFill>
              </a:rPr>
              <a:t>B</a:t>
            </a:r>
            <a:endParaRPr kumimoji="1" lang="ja-JP" altLang="en-US" b="1" dirty="0">
              <a:solidFill>
                <a:srgbClr val="FF0000"/>
              </a:solidFill>
            </a:endParaRPr>
          </a:p>
        </p:txBody>
      </p:sp>
    </p:spTree>
    <p:extLst>
      <p:ext uri="{BB962C8B-B14F-4D97-AF65-F5344CB8AC3E}">
        <p14:creationId xmlns:p14="http://schemas.microsoft.com/office/powerpoint/2010/main" val="15353598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2" y="836712"/>
            <a:ext cx="8964487" cy="5616476"/>
          </a:xfrm>
        </p:spPr>
        <p:txBody>
          <a:bodyPr>
            <a:normAutofit/>
          </a:bodyPr>
          <a:lstStyle/>
          <a:p>
            <a:r>
              <a:rPr lang="ja-JP" altLang="en-US" dirty="0" smtClean="0"/>
              <a:t>「</a:t>
            </a:r>
            <a:r>
              <a:rPr lang="en-US" altLang="ja-JP" dirty="0" smtClean="0"/>
              <a:t>ITA</a:t>
            </a:r>
            <a:r>
              <a:rPr lang="ja-JP" altLang="en-US" dirty="0" smtClean="0"/>
              <a:t>ドライバ」と連携するための情報を</a:t>
            </a:r>
            <a:r>
              <a:rPr lang="en-US" altLang="ja-JP" dirty="0" smtClean="0"/>
              <a:t>OASE</a:t>
            </a:r>
            <a:r>
              <a:rPr lang="ja-JP" altLang="en-US" dirty="0" err="1"/>
              <a:t>に</a:t>
            </a:r>
            <a:r>
              <a:rPr lang="ja-JP" altLang="en-US" dirty="0" err="1" smtClean="0"/>
              <a:t>登</a:t>
            </a:r>
            <a:r>
              <a:rPr lang="ja-JP" altLang="en-US" dirty="0" smtClean="0"/>
              <a:t>録する</a:t>
            </a:r>
            <a:endParaRPr lang="en-US" altLang="ja-JP" dirty="0" smtClean="0"/>
          </a:p>
          <a:p>
            <a:pPr marL="180000" lvl="1" indent="0">
              <a:buNone/>
            </a:pPr>
            <a:endParaRPr lang="en-US" altLang="ja-JP" dirty="0"/>
          </a:p>
          <a:p>
            <a:pPr lvl="1"/>
            <a:r>
              <a:rPr lang="ja-JP" altLang="en-US" dirty="0" smtClean="0"/>
              <a:t>アクション先として</a:t>
            </a:r>
            <a:r>
              <a:rPr lang="en-US" altLang="ja-JP" dirty="0" smtClean="0"/>
              <a:t>ITA</a:t>
            </a:r>
            <a:r>
              <a:rPr lang="ja-JP" altLang="en-US" dirty="0"/>
              <a:t>ドライバ</a:t>
            </a:r>
            <a:r>
              <a:rPr lang="ja-JP" altLang="en-US" dirty="0" smtClean="0"/>
              <a:t>の</a:t>
            </a:r>
            <a:r>
              <a:rPr lang="ja-JP" altLang="en-US" dirty="0"/>
              <a:t>追加</a:t>
            </a:r>
            <a:r>
              <a:rPr lang="ja-JP" altLang="en-US" dirty="0" smtClean="0"/>
              <a:t>を</a:t>
            </a:r>
            <a:r>
              <a:rPr lang="ja-JP" altLang="en-US" dirty="0"/>
              <a:t>実行</a:t>
            </a:r>
            <a:r>
              <a:rPr lang="ja-JP" altLang="en-US" dirty="0" smtClean="0"/>
              <a:t>する</a:t>
            </a:r>
            <a:endParaRPr lang="en-US" altLang="ja-JP" dirty="0"/>
          </a:p>
          <a:p>
            <a:pPr lvl="2"/>
            <a:r>
              <a:rPr lang="en-US" altLang="ja-JP" dirty="0" smtClean="0"/>
              <a:t>OASE</a:t>
            </a:r>
            <a:r>
              <a:rPr lang="ja-JP" altLang="en-US" dirty="0" smtClean="0"/>
              <a:t>の「アクション設定」画面で設定する</a:t>
            </a:r>
            <a:endParaRPr lang="en-US" altLang="ja-JP" dirty="0" smtClean="0"/>
          </a:p>
          <a:p>
            <a:pPr lvl="2"/>
            <a:r>
              <a:rPr lang="ja-JP" altLang="en-US" dirty="0"/>
              <a:t>連携</a:t>
            </a:r>
            <a:r>
              <a:rPr lang="ja-JP" altLang="en-US" dirty="0" smtClean="0"/>
              <a:t>したい</a:t>
            </a:r>
            <a:r>
              <a:rPr lang="en-US" altLang="ja-JP" dirty="0" smtClean="0"/>
              <a:t>ITA</a:t>
            </a:r>
            <a:r>
              <a:rPr lang="ja-JP" altLang="en-US" dirty="0" smtClean="0"/>
              <a:t>の情報を登録する</a:t>
            </a:r>
            <a:endParaRPr lang="en-US" altLang="ja-JP" dirty="0" smtClean="0"/>
          </a:p>
          <a:p>
            <a:pPr lvl="2"/>
            <a:r>
              <a:rPr lang="ja-JP" altLang="en-US" dirty="0" smtClean="0"/>
              <a:t>例</a:t>
            </a:r>
            <a:r>
              <a:rPr lang="ja-JP" altLang="en-US" dirty="0"/>
              <a:t>）</a:t>
            </a:r>
            <a:r>
              <a:rPr lang="en-US" altLang="ja-JP" dirty="0" smtClean="0"/>
              <a:t>ITA</a:t>
            </a:r>
            <a:r>
              <a:rPr lang="ja-JP" altLang="en-US" dirty="0" smtClean="0"/>
              <a:t>のバージョン、ホスト</a:t>
            </a:r>
            <a:r>
              <a:rPr lang="en-US" altLang="ja-JP" dirty="0" smtClean="0"/>
              <a:t>/IP</a:t>
            </a:r>
            <a:r>
              <a:rPr lang="ja-JP" altLang="en-US" dirty="0" err="1" smtClean="0"/>
              <a:t>、</a:t>
            </a:r>
            <a:r>
              <a:rPr lang="ja-JP" altLang="en-US" dirty="0" smtClean="0"/>
              <a:t>ポート、ログインするユーザ名とパスワードなど</a:t>
            </a:r>
            <a:endParaRPr lang="en-US" altLang="ja-JP" dirty="0" smtClean="0"/>
          </a:p>
          <a:p>
            <a:endParaRPr lang="en-US" altLang="ja-JP" dirty="0"/>
          </a:p>
          <a:p>
            <a:pPr marL="0" indent="0">
              <a:buNone/>
            </a:pPr>
            <a:endParaRPr lang="en-US" altLang="ja-JP" dirty="0" smtClean="0"/>
          </a:p>
          <a:p>
            <a:pPr marL="180000" lvl="1" indent="0">
              <a:buNone/>
            </a:pPr>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a:p>
          <a:p>
            <a:pPr marL="180000" lvl="1" indent="0">
              <a:buNone/>
            </a:pPr>
            <a:endParaRPr lang="en-US" altLang="ja-JP" dirty="0">
              <a:solidFill>
                <a:schemeClr val="bg1"/>
              </a:solidFill>
            </a:endParaRPr>
          </a:p>
          <a:p>
            <a:pPr marL="180000" lvl="1" indent="0">
              <a:buNone/>
            </a:pPr>
            <a:endParaRPr lang="en-US" altLang="ja-JP" dirty="0" smtClean="0"/>
          </a:p>
          <a:p>
            <a:pPr lvl="1"/>
            <a:endParaRPr lang="en-US" altLang="ja-JP" dirty="0"/>
          </a:p>
        </p:txBody>
      </p:sp>
      <p:sp>
        <p:nvSpPr>
          <p:cNvPr id="2" name="タイトル 1"/>
          <p:cNvSpPr>
            <a:spLocks noGrp="1"/>
          </p:cNvSpPr>
          <p:nvPr>
            <p:ph type="title"/>
          </p:nvPr>
        </p:nvSpPr>
        <p:spPr/>
        <p:txBody>
          <a:bodyPr/>
          <a:lstStyle/>
          <a:p>
            <a:r>
              <a:rPr lang="en-US" altLang="ja-JP" dirty="0" smtClean="0"/>
              <a:t>2.3</a:t>
            </a:r>
            <a:r>
              <a:rPr lang="ja-JP" altLang="en-US" dirty="0"/>
              <a:t>　アクション先</a:t>
            </a:r>
            <a:r>
              <a:rPr lang="ja-JP" altLang="en-US" dirty="0" smtClean="0"/>
              <a:t>の</a:t>
            </a:r>
            <a:r>
              <a:rPr lang="ja-JP" altLang="en-US" dirty="0"/>
              <a:t>設定</a:t>
            </a:r>
            <a:r>
              <a:rPr lang="ja-JP" altLang="en-US" dirty="0" smtClean="0"/>
              <a:t>（</a:t>
            </a:r>
            <a:r>
              <a:rPr lang="en-US" altLang="ja-JP" dirty="0" smtClean="0"/>
              <a:t>4/4</a:t>
            </a:r>
            <a:r>
              <a:rPr lang="ja-JP" altLang="en-US" dirty="0"/>
              <a:t>）</a:t>
            </a:r>
          </a:p>
        </p:txBody>
      </p:sp>
      <p:pic>
        <p:nvPicPr>
          <p:cNvPr id="4" name="図 3"/>
          <p:cNvPicPr>
            <a:picLocks noChangeAspect="1"/>
          </p:cNvPicPr>
          <p:nvPr/>
        </p:nvPicPr>
        <p:blipFill>
          <a:blip r:embed="rId2"/>
          <a:stretch>
            <a:fillRect/>
          </a:stretch>
        </p:blipFill>
        <p:spPr>
          <a:xfrm>
            <a:off x="868816" y="3553738"/>
            <a:ext cx="3775018" cy="2520000"/>
          </a:xfrm>
          <a:prstGeom prst="rect">
            <a:avLst/>
          </a:prstGeom>
        </p:spPr>
      </p:pic>
      <p:pic>
        <p:nvPicPr>
          <p:cNvPr id="16" name="図 15"/>
          <p:cNvPicPr>
            <a:picLocks noChangeAspect="1"/>
          </p:cNvPicPr>
          <p:nvPr/>
        </p:nvPicPr>
        <p:blipFill rotWithShape="1">
          <a:blip r:embed="rId3"/>
          <a:srcRect l="5355" r="3626"/>
          <a:stretch/>
        </p:blipFill>
        <p:spPr>
          <a:xfrm>
            <a:off x="5303798" y="3553738"/>
            <a:ext cx="2763871" cy="2520000"/>
          </a:xfrm>
          <a:prstGeom prst="rect">
            <a:avLst/>
          </a:prstGeom>
        </p:spPr>
      </p:pic>
      <p:sp>
        <p:nvSpPr>
          <p:cNvPr id="6" name="右矢印 5"/>
          <p:cNvSpPr/>
          <p:nvPr/>
        </p:nvSpPr>
        <p:spPr bwMode="auto">
          <a:xfrm>
            <a:off x="3661505" y="4332224"/>
            <a:ext cx="2082934" cy="1265158"/>
          </a:xfrm>
          <a:prstGeom prst="rightArrow">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en-US" altLang="ja-JP" b="1" dirty="0" smtClean="0">
                <a:solidFill>
                  <a:schemeClr val="bg1"/>
                </a:solidFill>
                <a:latin typeface="+mn-ea"/>
              </a:rPr>
              <a:t>ITA</a:t>
            </a:r>
            <a:r>
              <a:rPr kumimoji="1" lang="ja-JP" altLang="en-US" b="1" dirty="0" smtClean="0">
                <a:solidFill>
                  <a:schemeClr val="bg1"/>
                </a:solidFill>
                <a:latin typeface="+mn-ea"/>
              </a:rPr>
              <a:t>に疎通確認</a:t>
            </a:r>
          </a:p>
        </p:txBody>
      </p:sp>
      <p:sp>
        <p:nvSpPr>
          <p:cNvPr id="7" name="正方形/長方形 6"/>
          <p:cNvSpPr/>
          <p:nvPr/>
        </p:nvSpPr>
        <p:spPr>
          <a:xfrm>
            <a:off x="827480" y="3140960"/>
            <a:ext cx="3613746" cy="369332"/>
          </a:xfrm>
          <a:prstGeom prst="rect">
            <a:avLst/>
          </a:prstGeom>
        </p:spPr>
        <p:txBody>
          <a:bodyPr wrap="none">
            <a:spAutoFit/>
          </a:bodyPr>
          <a:lstStyle/>
          <a:p>
            <a:r>
              <a:rPr lang="en-US" altLang="ja-JP" b="1" dirty="0"/>
              <a:t>OASE</a:t>
            </a:r>
            <a:r>
              <a:rPr lang="ja-JP" altLang="en-US" b="1" dirty="0"/>
              <a:t>の「アクション設定」画面</a:t>
            </a:r>
          </a:p>
        </p:txBody>
      </p:sp>
      <p:sp>
        <p:nvSpPr>
          <p:cNvPr id="23" name="正方形/長方形 22"/>
          <p:cNvSpPr/>
          <p:nvPr/>
        </p:nvSpPr>
        <p:spPr>
          <a:xfrm>
            <a:off x="5258379" y="3140960"/>
            <a:ext cx="2684966" cy="369332"/>
          </a:xfrm>
          <a:prstGeom prst="rect">
            <a:avLst/>
          </a:prstGeom>
        </p:spPr>
        <p:txBody>
          <a:bodyPr wrap="none">
            <a:spAutoFit/>
          </a:bodyPr>
          <a:lstStyle/>
          <a:p>
            <a:r>
              <a:rPr lang="en-US" altLang="ja-JP" b="1" dirty="0" smtClean="0"/>
              <a:t>IT</a:t>
            </a:r>
            <a:r>
              <a:rPr lang="en-US" altLang="ja-JP" b="1" dirty="0"/>
              <a:t>A</a:t>
            </a:r>
            <a:r>
              <a:rPr lang="ja-JP" altLang="en-US" b="1" dirty="0" smtClean="0"/>
              <a:t>の「</a:t>
            </a:r>
            <a:r>
              <a:rPr lang="ja-JP" altLang="en-US" b="1" dirty="0"/>
              <a:t>ログイン</a:t>
            </a:r>
            <a:r>
              <a:rPr lang="ja-JP" altLang="en-US" b="1" dirty="0" smtClean="0"/>
              <a:t>」</a:t>
            </a:r>
            <a:r>
              <a:rPr lang="ja-JP" altLang="en-US" b="1" dirty="0"/>
              <a:t>画面</a:t>
            </a:r>
          </a:p>
        </p:txBody>
      </p:sp>
    </p:spTree>
    <p:extLst>
      <p:ext uri="{BB962C8B-B14F-4D97-AF65-F5344CB8AC3E}">
        <p14:creationId xmlns:p14="http://schemas.microsoft.com/office/powerpoint/2010/main" val="13145778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ja-JP" altLang="en-US" dirty="0" smtClean="0"/>
              <a:t>以下、赤枠箇所のフローについて説明</a:t>
            </a:r>
            <a:endParaRPr lang="en-US" altLang="ja-JP" dirty="0"/>
          </a:p>
        </p:txBody>
      </p:sp>
      <p:sp>
        <p:nvSpPr>
          <p:cNvPr id="4" name="タイトル 3"/>
          <p:cNvSpPr>
            <a:spLocks noGrp="1"/>
          </p:cNvSpPr>
          <p:nvPr>
            <p:ph type="title"/>
          </p:nvPr>
        </p:nvSpPr>
        <p:spPr/>
        <p:txBody>
          <a:bodyPr>
            <a:normAutofit/>
          </a:bodyPr>
          <a:lstStyle/>
          <a:p>
            <a:r>
              <a:rPr lang="en-US" altLang="ja-JP" dirty="0" smtClean="0"/>
              <a:t>2.4</a:t>
            </a:r>
            <a:r>
              <a:rPr lang="ja-JP" altLang="en-US" dirty="0"/>
              <a:t>　ディシジョンテーブルの作成</a:t>
            </a:r>
            <a:r>
              <a:rPr lang="ja-JP" altLang="en-US" dirty="0" smtClean="0"/>
              <a:t>（</a:t>
            </a:r>
            <a:r>
              <a:rPr lang="en-US" altLang="ja-JP" dirty="0" smtClean="0"/>
              <a:t>1/</a:t>
            </a:r>
            <a:r>
              <a:rPr lang="en-US" altLang="ja-JP" dirty="0"/>
              <a:t>6</a:t>
            </a:r>
            <a:r>
              <a:rPr lang="ja-JP" altLang="en-US" dirty="0" smtClean="0"/>
              <a:t>）</a:t>
            </a:r>
            <a:endParaRPr kumimoji="1" lang="ja-JP" altLang="en-US" dirty="0"/>
          </a:p>
        </p:txBody>
      </p:sp>
      <p:graphicFrame>
        <p:nvGraphicFramePr>
          <p:cNvPr id="29" name="表 28"/>
          <p:cNvGraphicFramePr>
            <a:graphicFrameLocks noGrp="1"/>
          </p:cNvGraphicFramePr>
          <p:nvPr>
            <p:extLst>
              <p:ext uri="{D42A27DB-BD31-4B8C-83A1-F6EECF244321}">
                <p14:modId xmlns:p14="http://schemas.microsoft.com/office/powerpoint/2010/main" val="1198350300"/>
              </p:ext>
            </p:extLst>
          </p:nvPr>
        </p:nvGraphicFramePr>
        <p:xfrm>
          <a:off x="514040" y="1294100"/>
          <a:ext cx="8306550" cy="396000"/>
        </p:xfrm>
        <a:graphic>
          <a:graphicData uri="http://schemas.openxmlformats.org/drawingml/2006/table">
            <a:tbl>
              <a:tblPr firstRow="1" bandRow="1">
                <a:tableStyleId>{5C22544A-7EE6-4342-B048-85BDC9FD1C3A}</a:tableStyleId>
              </a:tblPr>
              <a:tblGrid>
                <a:gridCol w="4778103">
                  <a:extLst>
                    <a:ext uri="{9D8B030D-6E8A-4147-A177-3AD203B41FA5}">
                      <a16:colId xmlns:a16="http://schemas.microsoft.com/office/drawing/2014/main" val="772907950"/>
                    </a:ext>
                  </a:extLst>
                </a:gridCol>
                <a:gridCol w="2304277">
                  <a:extLst>
                    <a:ext uri="{9D8B030D-6E8A-4147-A177-3AD203B41FA5}">
                      <a16:colId xmlns:a16="http://schemas.microsoft.com/office/drawing/2014/main" val="2362345457"/>
                    </a:ext>
                  </a:extLst>
                </a:gridCol>
                <a:gridCol w="1224170">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bl>
          </a:graphicData>
        </a:graphic>
      </p:graphicFrame>
      <p:sp>
        <p:nvSpPr>
          <p:cNvPr id="31" name="正方形/長方形 30"/>
          <p:cNvSpPr/>
          <p:nvPr/>
        </p:nvSpPr>
        <p:spPr bwMode="auto">
          <a:xfrm>
            <a:off x="514040" y="1755961"/>
            <a:ext cx="8306550" cy="3073861"/>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32" name="正方形/長方形 31"/>
          <p:cNvSpPr/>
          <p:nvPr/>
        </p:nvSpPr>
        <p:spPr bwMode="auto">
          <a:xfrm>
            <a:off x="628340" y="1826029"/>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2.1</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kumimoji="1" lang="ja-JP" altLang="en-US" b="1" dirty="0" smtClean="0">
                <a:solidFill>
                  <a:sysClr val="windowText" lastClr="000000"/>
                </a:solidFill>
                <a:latin typeface="+mn-ea"/>
              </a:rPr>
              <a:t>アクセス権限</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33" name="正方形/長方形 32"/>
          <p:cNvSpPr/>
          <p:nvPr/>
        </p:nvSpPr>
        <p:spPr bwMode="auto">
          <a:xfrm>
            <a:off x="5280094" y="191615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グループ</a:t>
            </a:r>
          </a:p>
        </p:txBody>
      </p:sp>
      <p:sp>
        <p:nvSpPr>
          <p:cNvPr id="34" name="正方形/長方形 33"/>
          <p:cNvSpPr/>
          <p:nvPr/>
        </p:nvSpPr>
        <p:spPr bwMode="auto">
          <a:xfrm>
            <a:off x="5280094" y="232353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ユーザ</a:t>
            </a:r>
          </a:p>
        </p:txBody>
      </p:sp>
      <p:sp>
        <p:nvSpPr>
          <p:cNvPr id="35" name="正方形/長方形 34"/>
          <p:cNvSpPr/>
          <p:nvPr/>
        </p:nvSpPr>
        <p:spPr bwMode="auto">
          <a:xfrm>
            <a:off x="628340" y="4208410"/>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2.3</a:t>
            </a:r>
            <a:r>
              <a:rPr kumimoji="1" lang="ja-JP" altLang="en-US" b="1" dirty="0" smtClean="0">
                <a:latin typeface="+mn-ea"/>
              </a:rPr>
              <a:t>　アクション先の設定</a:t>
            </a:r>
          </a:p>
        </p:txBody>
      </p:sp>
      <p:sp>
        <p:nvSpPr>
          <p:cNvPr id="36" name="正方形/長方形 35"/>
          <p:cNvSpPr/>
          <p:nvPr/>
        </p:nvSpPr>
        <p:spPr bwMode="auto">
          <a:xfrm>
            <a:off x="5285324" y="4312632"/>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smtClean="0">
                <a:solidFill>
                  <a:srgbClr val="002060"/>
                </a:solidFill>
                <a:latin typeface="+mn-ea"/>
              </a:rPr>
              <a:t>設定</a:t>
            </a:r>
          </a:p>
        </p:txBody>
      </p:sp>
      <p:sp>
        <p:nvSpPr>
          <p:cNvPr id="37" name="正方形/長方形 36"/>
          <p:cNvSpPr/>
          <p:nvPr/>
        </p:nvSpPr>
        <p:spPr bwMode="auto">
          <a:xfrm>
            <a:off x="514040" y="4983631"/>
            <a:ext cx="8306550" cy="1440000"/>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FF0000"/>
              </a:solidFill>
              <a:latin typeface="+mn-ea"/>
            </a:endParaRPr>
          </a:p>
        </p:txBody>
      </p:sp>
      <p:sp>
        <p:nvSpPr>
          <p:cNvPr id="38" name="正方形/長方形 37"/>
          <p:cNvSpPr/>
          <p:nvPr/>
        </p:nvSpPr>
        <p:spPr bwMode="auto">
          <a:xfrm>
            <a:off x="628340" y="5055907"/>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rgbClr val="FF0000"/>
                </a:solidFill>
                <a:latin typeface="+mn-ea"/>
              </a:rPr>
              <a:t>2.4</a:t>
            </a:r>
            <a:r>
              <a:rPr kumimoji="1" lang="ja-JP" altLang="en-US" b="1" dirty="0" smtClean="0">
                <a:solidFill>
                  <a:srgbClr val="FF0000"/>
                </a:solidFill>
                <a:latin typeface="+mn-ea"/>
              </a:rPr>
              <a:t>　ディシジョンテーブルの作成</a:t>
            </a:r>
          </a:p>
        </p:txBody>
      </p:sp>
      <p:sp>
        <p:nvSpPr>
          <p:cNvPr id="39" name="正方形/長方形 38"/>
          <p:cNvSpPr/>
          <p:nvPr/>
        </p:nvSpPr>
        <p:spPr bwMode="auto">
          <a:xfrm>
            <a:off x="5285324" y="516894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FF0000"/>
                </a:solidFill>
                <a:latin typeface="+mn-ea"/>
              </a:rPr>
              <a:t>ディシジョンテーブル</a:t>
            </a:r>
            <a:endParaRPr kumimoji="1" lang="ja-JP" altLang="en-US" b="1" spc="-150" dirty="0" smtClean="0">
              <a:solidFill>
                <a:srgbClr val="FF0000"/>
              </a:solidFill>
              <a:latin typeface="+mn-ea"/>
            </a:endParaRPr>
          </a:p>
        </p:txBody>
      </p:sp>
      <p:sp>
        <p:nvSpPr>
          <p:cNvPr id="40" name="二等辺三角形 39"/>
          <p:cNvSpPr/>
          <p:nvPr/>
        </p:nvSpPr>
        <p:spPr bwMode="auto">
          <a:xfrm rot="10800000">
            <a:off x="2771790" y="48383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rgbClr val="FF0000"/>
              </a:solidFill>
              <a:latin typeface="+mn-ea"/>
            </a:endParaRPr>
          </a:p>
        </p:txBody>
      </p:sp>
      <p:sp>
        <p:nvSpPr>
          <p:cNvPr id="41" name="正方形/長方形 40"/>
          <p:cNvSpPr/>
          <p:nvPr/>
        </p:nvSpPr>
        <p:spPr bwMode="auto">
          <a:xfrm>
            <a:off x="628340" y="3005625"/>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2.2</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登録</a:t>
            </a:r>
            <a:r>
              <a:rPr lang="ja-JP" altLang="en-US" b="1" dirty="0">
                <a:solidFill>
                  <a:sysClr val="windowText" lastClr="000000"/>
                </a:solidFill>
                <a:latin typeface="+mn-ea"/>
              </a:rPr>
              <a:t>情報</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42" name="正方形/長方形 41"/>
          <p:cNvSpPr/>
          <p:nvPr/>
        </p:nvSpPr>
        <p:spPr bwMode="auto">
          <a:xfrm>
            <a:off x="5280094" y="349896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アクション</a:t>
            </a:r>
            <a:r>
              <a:rPr lang="ja-JP" altLang="en-US" b="1" dirty="0">
                <a:solidFill>
                  <a:srgbClr val="002060"/>
                </a:solidFill>
                <a:latin typeface="+mn-ea"/>
              </a:rPr>
              <a:t>設定</a:t>
            </a:r>
            <a:endParaRPr kumimoji="1" lang="ja-JP" altLang="en-US" b="1" dirty="0" smtClean="0">
              <a:solidFill>
                <a:srgbClr val="002060"/>
              </a:solidFill>
              <a:latin typeface="+mn-ea"/>
            </a:endParaRPr>
          </a:p>
        </p:txBody>
      </p:sp>
      <p:sp>
        <p:nvSpPr>
          <p:cNvPr id="43" name="正方形/長方形 42"/>
          <p:cNvSpPr/>
          <p:nvPr/>
        </p:nvSpPr>
        <p:spPr bwMode="auto">
          <a:xfrm>
            <a:off x="5280094" y="3111077"/>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トークン</a:t>
            </a:r>
            <a:r>
              <a:rPr lang="ja-JP" altLang="en-US" b="1" dirty="0">
                <a:solidFill>
                  <a:srgbClr val="002060"/>
                </a:solidFill>
                <a:latin typeface="+mn-ea"/>
              </a:rPr>
              <a:t>払い出</a:t>
            </a:r>
            <a:r>
              <a:rPr lang="ja-JP" altLang="en-US" b="1" dirty="0" smtClean="0">
                <a:solidFill>
                  <a:srgbClr val="002060"/>
                </a:solidFill>
                <a:latin typeface="+mn-ea"/>
              </a:rPr>
              <a:t>し</a:t>
            </a:r>
            <a:endParaRPr kumimoji="1" lang="ja-JP" altLang="en-US" b="1" dirty="0" smtClean="0">
              <a:solidFill>
                <a:srgbClr val="002060"/>
              </a:solidFill>
              <a:latin typeface="+mn-ea"/>
            </a:endParaRPr>
          </a:p>
        </p:txBody>
      </p:sp>
      <p:sp>
        <p:nvSpPr>
          <p:cNvPr id="44" name="二等辺三角形 43"/>
          <p:cNvSpPr/>
          <p:nvPr/>
        </p:nvSpPr>
        <p:spPr bwMode="auto">
          <a:xfrm rot="10800000">
            <a:off x="2771790" y="28149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5" name="正方形/長方形 44"/>
          <p:cNvSpPr/>
          <p:nvPr/>
        </p:nvSpPr>
        <p:spPr bwMode="auto">
          <a:xfrm>
            <a:off x="628340" y="5834344"/>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ysClr val="windowText" lastClr="000000"/>
                </a:solidFill>
                <a:latin typeface="+mn-ea"/>
              </a:rPr>
              <a:t>2.5</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ディシジョン</a:t>
            </a:r>
            <a:r>
              <a:rPr lang="ja-JP" altLang="en-US" b="1" dirty="0">
                <a:solidFill>
                  <a:sysClr val="windowText" lastClr="000000"/>
                </a:solidFill>
                <a:latin typeface="+mn-ea"/>
              </a:rPr>
              <a:t>テーブル</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46" name="正方形/長方形 45"/>
          <p:cNvSpPr/>
          <p:nvPr/>
        </p:nvSpPr>
        <p:spPr bwMode="auto">
          <a:xfrm>
            <a:off x="5280094" y="593716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002060"/>
                </a:solidFill>
                <a:latin typeface="+mn-ea"/>
              </a:rPr>
              <a:t>ディシジョン</a:t>
            </a:r>
            <a:r>
              <a:rPr lang="ja-JP" altLang="en-US" b="1" spc="-150" dirty="0">
                <a:solidFill>
                  <a:srgbClr val="002060"/>
                </a:solidFill>
                <a:latin typeface="+mn-ea"/>
              </a:rPr>
              <a:t>テーブル</a:t>
            </a:r>
            <a:endParaRPr kumimoji="1" lang="ja-JP" altLang="en-US" b="1" spc="-150" dirty="0" smtClean="0">
              <a:solidFill>
                <a:srgbClr val="002060"/>
              </a:solidFill>
              <a:latin typeface="+mn-ea"/>
            </a:endParaRPr>
          </a:p>
        </p:txBody>
      </p:sp>
      <p:sp>
        <p:nvSpPr>
          <p:cNvPr id="47" name="二等辺三角形 46"/>
          <p:cNvSpPr/>
          <p:nvPr/>
        </p:nvSpPr>
        <p:spPr bwMode="auto">
          <a:xfrm rot="10800000">
            <a:off x="2771790" y="39870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8" name="二等辺三角形 47"/>
          <p:cNvSpPr/>
          <p:nvPr/>
        </p:nvSpPr>
        <p:spPr bwMode="auto">
          <a:xfrm rot="10800000">
            <a:off x="2771790" y="56698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rgbClr val="FF0000"/>
              </a:solidFill>
              <a:latin typeface="+mn-ea"/>
            </a:endParaRPr>
          </a:p>
        </p:txBody>
      </p:sp>
      <p:sp>
        <p:nvSpPr>
          <p:cNvPr id="24" name="正方形/長方形 23"/>
          <p:cNvSpPr/>
          <p:nvPr/>
        </p:nvSpPr>
        <p:spPr bwMode="auto">
          <a:xfrm>
            <a:off x="7648340" y="1306800"/>
            <a:ext cx="117472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002060"/>
                </a:solidFill>
                <a:latin typeface="+mn-ea"/>
              </a:rPr>
              <a:t>システム</a:t>
            </a: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FF0000"/>
                </a:solidFill>
                <a:latin typeface="+mn-ea"/>
              </a:rPr>
              <a:t>ルール</a:t>
            </a:r>
          </a:p>
        </p:txBody>
      </p:sp>
      <p:sp>
        <p:nvSpPr>
          <p:cNvPr id="27" name="フリーフォーム 26"/>
          <p:cNvSpPr/>
          <p:nvPr/>
        </p:nvSpPr>
        <p:spPr bwMode="auto">
          <a:xfrm>
            <a:off x="556340" y="5005043"/>
            <a:ext cx="8264250" cy="1442355"/>
          </a:xfrm>
          <a:custGeom>
            <a:avLst/>
            <a:gdLst>
              <a:gd name="connsiteX0" fmla="*/ 0 w 8264250"/>
              <a:gd name="connsiteY0" fmla="*/ 0 h 1442355"/>
              <a:gd name="connsiteX1" fmla="*/ 7097230 w 8264250"/>
              <a:gd name="connsiteY1" fmla="*/ 0 h 1442355"/>
              <a:gd name="connsiteX2" fmla="*/ 8264250 w 8264250"/>
              <a:gd name="connsiteY2" fmla="*/ 0 h 1442355"/>
              <a:gd name="connsiteX3" fmla="*/ 8264250 w 8264250"/>
              <a:gd name="connsiteY3" fmla="*/ 648000 h 1442355"/>
              <a:gd name="connsiteX4" fmla="*/ 8264250 w 8264250"/>
              <a:gd name="connsiteY4" fmla="*/ 1442355 h 1442355"/>
              <a:gd name="connsiteX5" fmla="*/ 7097230 w 8264250"/>
              <a:gd name="connsiteY5" fmla="*/ 1442355 h 1442355"/>
              <a:gd name="connsiteX6" fmla="*/ 7097230 w 8264250"/>
              <a:gd name="connsiteY6" fmla="*/ 648000 h 1442355"/>
              <a:gd name="connsiteX7" fmla="*/ 0 w 8264250"/>
              <a:gd name="connsiteY7" fmla="*/ 648000 h 144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250" h="1442355">
                <a:moveTo>
                  <a:pt x="0" y="0"/>
                </a:moveTo>
                <a:lnTo>
                  <a:pt x="7097230" y="0"/>
                </a:lnTo>
                <a:lnTo>
                  <a:pt x="8264250" y="0"/>
                </a:lnTo>
                <a:lnTo>
                  <a:pt x="8264250" y="648000"/>
                </a:lnTo>
                <a:lnTo>
                  <a:pt x="8264250" y="1442355"/>
                </a:lnTo>
                <a:lnTo>
                  <a:pt x="7097230" y="1442355"/>
                </a:lnTo>
                <a:lnTo>
                  <a:pt x="7097230" y="648000"/>
                </a:lnTo>
                <a:lnTo>
                  <a:pt x="0" y="648000"/>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1395511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2" y="836712"/>
            <a:ext cx="8784001" cy="5616476"/>
          </a:xfrm>
        </p:spPr>
        <p:txBody>
          <a:bodyPr>
            <a:normAutofit/>
          </a:bodyPr>
          <a:lstStyle/>
          <a:p>
            <a:r>
              <a:rPr lang="ja-JP" altLang="en-US" dirty="0" smtClean="0"/>
              <a:t>ディシジョンテーブルについて</a:t>
            </a:r>
            <a:endParaRPr lang="en-US" altLang="ja-JP" dirty="0" smtClean="0"/>
          </a:p>
          <a:p>
            <a:pPr lvl="1"/>
            <a:endParaRPr lang="en-US" altLang="ja-JP" dirty="0" smtClean="0"/>
          </a:p>
          <a:p>
            <a:pPr lvl="1"/>
            <a:r>
              <a:rPr lang="en-US" altLang="ja-JP" dirty="0" smtClean="0"/>
              <a:t>OASE</a:t>
            </a:r>
            <a:r>
              <a:rPr lang="ja-JP" altLang="en-US" dirty="0" smtClean="0"/>
              <a:t>はディシジョンテーブルを内包している</a:t>
            </a:r>
            <a:endParaRPr lang="en-US" altLang="ja-JP" dirty="0" smtClean="0"/>
          </a:p>
          <a:p>
            <a:pPr lvl="2"/>
            <a:r>
              <a:rPr lang="ja-JP" altLang="en-US" dirty="0" smtClean="0"/>
              <a:t>ディシジョンテーブル：ルールリスト</a:t>
            </a:r>
            <a:endParaRPr lang="en-US" altLang="ja-JP" dirty="0" smtClean="0"/>
          </a:p>
          <a:p>
            <a:pPr lvl="2"/>
            <a:r>
              <a:rPr lang="ja-JP" altLang="en-US" dirty="0" smtClean="0"/>
              <a:t>ルール：ディシジョンテーブルの</a:t>
            </a:r>
            <a:r>
              <a:rPr lang="en-US" altLang="ja-JP" dirty="0" smtClean="0"/>
              <a:t>1</a:t>
            </a:r>
            <a:r>
              <a:rPr lang="ja-JP" altLang="en-US" dirty="0" smtClean="0"/>
              <a:t>行ごとに定義したもの</a:t>
            </a:r>
            <a:endParaRPr lang="en-US" altLang="ja-JP" dirty="0" smtClean="0"/>
          </a:p>
          <a:p>
            <a:pPr lvl="2"/>
            <a:r>
              <a:rPr lang="ja-JP" altLang="en-US" dirty="0" smtClean="0"/>
              <a:t>ルールエンジン：事前に登録されたルールに則り判断を行うもの</a:t>
            </a:r>
            <a:endParaRPr lang="en-US" altLang="ja-JP" dirty="0" smtClean="0"/>
          </a:p>
          <a:p>
            <a:pPr marL="180000" lvl="1" indent="0">
              <a:buNone/>
            </a:pPr>
            <a:endParaRPr lang="en-US" altLang="ja-JP" dirty="0" smtClean="0"/>
          </a:p>
          <a:p>
            <a:pPr marL="180000" lvl="1" indent="0">
              <a:buNone/>
            </a:pPr>
            <a:endParaRPr lang="en-US" altLang="ja-JP" dirty="0"/>
          </a:p>
          <a:p>
            <a:pPr marL="180000" lvl="1" indent="0">
              <a:buNone/>
            </a:pPr>
            <a:endParaRPr lang="en-US" altLang="ja-JP" dirty="0" smtClean="0"/>
          </a:p>
          <a:p>
            <a:pPr marL="180000" lvl="1" indent="0">
              <a:buNone/>
            </a:pPr>
            <a:endParaRPr lang="en-US" altLang="ja-JP" dirty="0"/>
          </a:p>
          <a:p>
            <a:pPr marL="180000" lvl="1" indent="0">
              <a:buNone/>
            </a:pPr>
            <a:endParaRPr lang="en-US" altLang="ja-JP" dirty="0" smtClean="0"/>
          </a:p>
          <a:p>
            <a:pPr marL="180000" lvl="1" indent="0">
              <a:buNone/>
            </a:pPr>
            <a:endParaRPr lang="en-US" altLang="ja-JP" dirty="0"/>
          </a:p>
          <a:p>
            <a:pPr marL="180000" lvl="1" indent="0">
              <a:buNone/>
            </a:pPr>
            <a:endParaRPr lang="en-US" altLang="ja-JP" dirty="0" smtClean="0"/>
          </a:p>
          <a:p>
            <a:pPr marL="180000" lvl="1" indent="0">
              <a:buNone/>
            </a:pPr>
            <a:endParaRPr lang="en-US" altLang="ja-JP" dirty="0"/>
          </a:p>
          <a:p>
            <a:pPr marL="180000" lvl="1" indent="0">
              <a:buNone/>
            </a:pPr>
            <a:endParaRPr lang="en-US" altLang="ja-JP" dirty="0" smtClean="0"/>
          </a:p>
          <a:p>
            <a:pPr lvl="1"/>
            <a:r>
              <a:rPr lang="ja-JP" altLang="en-US" dirty="0"/>
              <a:t>以下はルールの例であり、ディシジョンテーブルでこれらを定義することが</a:t>
            </a:r>
            <a:r>
              <a:rPr lang="ja-JP" altLang="en-US" dirty="0" smtClean="0"/>
              <a:t>できる</a:t>
            </a:r>
            <a:endParaRPr lang="en-US" altLang="ja-JP" dirty="0"/>
          </a:p>
          <a:p>
            <a:pPr lvl="3"/>
            <a:r>
              <a:rPr lang="ja-JP" altLang="en-US" dirty="0"/>
              <a:t>アラートレベル「</a:t>
            </a:r>
            <a:r>
              <a:rPr lang="en-US" altLang="ja-JP" dirty="0"/>
              <a:t>Error</a:t>
            </a:r>
            <a:r>
              <a:rPr lang="ja-JP" altLang="en-US" dirty="0" smtClean="0"/>
              <a:t>」、かつ、対象</a:t>
            </a:r>
            <a:r>
              <a:rPr lang="ja-JP" altLang="en-US" dirty="0"/>
              <a:t>「</a:t>
            </a:r>
            <a:r>
              <a:rPr lang="en-US" altLang="ja-JP" dirty="0"/>
              <a:t>HDD</a:t>
            </a:r>
            <a:r>
              <a:rPr lang="ja-JP" altLang="en-US" dirty="0" smtClean="0"/>
              <a:t>」を含むメッセージ</a:t>
            </a:r>
            <a:r>
              <a:rPr lang="ja-JP" altLang="en-US" dirty="0"/>
              <a:t>を受け取った場合、</a:t>
            </a:r>
            <a:r>
              <a:rPr lang="ja-JP" altLang="en-US" dirty="0" smtClean="0"/>
              <a:t>アクション</a:t>
            </a:r>
            <a:r>
              <a:rPr lang="en-US" altLang="ja-JP" dirty="0" smtClean="0"/>
              <a:t>A</a:t>
            </a:r>
            <a:r>
              <a:rPr lang="ja-JP" altLang="en-US" dirty="0" smtClean="0"/>
              <a:t>を実行</a:t>
            </a:r>
            <a:endParaRPr lang="en-US" altLang="ja-JP" dirty="0" smtClean="0"/>
          </a:p>
          <a:p>
            <a:pPr lvl="3"/>
            <a:r>
              <a:rPr lang="ja-JP" altLang="en-US" dirty="0" smtClean="0"/>
              <a:t>アラートレベル</a:t>
            </a:r>
            <a:r>
              <a:rPr lang="ja-JP" altLang="en-US" dirty="0"/>
              <a:t>「</a:t>
            </a:r>
            <a:r>
              <a:rPr lang="en-US" altLang="ja-JP" dirty="0"/>
              <a:t>Warning</a:t>
            </a:r>
            <a:r>
              <a:rPr lang="ja-JP" altLang="en-US" dirty="0" smtClean="0"/>
              <a:t>」、かつ、対象「</a:t>
            </a:r>
            <a:r>
              <a:rPr lang="en-US" altLang="ja-JP" dirty="0" smtClean="0"/>
              <a:t>CP</a:t>
            </a:r>
            <a:r>
              <a:rPr lang="en-US" altLang="ja-JP" dirty="0"/>
              <a:t>U</a:t>
            </a:r>
            <a:r>
              <a:rPr lang="ja-JP" altLang="en-US" dirty="0" smtClean="0"/>
              <a:t>」を含むメッセージ</a:t>
            </a:r>
            <a:r>
              <a:rPr lang="ja-JP" altLang="en-US" dirty="0"/>
              <a:t>を受け取った</a:t>
            </a:r>
            <a:r>
              <a:rPr lang="ja-JP" altLang="en-US" dirty="0" smtClean="0"/>
              <a:t>場合、アクション</a:t>
            </a:r>
            <a:r>
              <a:rPr lang="en-US" altLang="ja-JP" dirty="0" smtClean="0"/>
              <a:t>B</a:t>
            </a:r>
            <a:r>
              <a:rPr lang="ja-JP" altLang="en-US" dirty="0" smtClean="0"/>
              <a:t>を実行</a:t>
            </a:r>
            <a:endParaRPr lang="ja-JP" altLang="en-US" dirty="0"/>
          </a:p>
        </p:txBody>
      </p:sp>
      <p:sp>
        <p:nvSpPr>
          <p:cNvPr id="2" name="タイトル 1"/>
          <p:cNvSpPr>
            <a:spLocks noGrp="1"/>
          </p:cNvSpPr>
          <p:nvPr>
            <p:ph type="title"/>
          </p:nvPr>
        </p:nvSpPr>
        <p:spPr/>
        <p:txBody>
          <a:bodyPr>
            <a:normAutofit/>
          </a:bodyPr>
          <a:lstStyle/>
          <a:p>
            <a:r>
              <a:rPr lang="en-US" altLang="ja-JP" dirty="0" smtClean="0"/>
              <a:t>2.4</a:t>
            </a:r>
            <a:r>
              <a:rPr lang="ja-JP" altLang="en-US" dirty="0"/>
              <a:t>　ディシジョンテーブル</a:t>
            </a:r>
            <a:r>
              <a:rPr lang="ja-JP" altLang="en-US" dirty="0" smtClean="0"/>
              <a:t>の作成（</a:t>
            </a:r>
            <a:r>
              <a:rPr lang="en-US" altLang="ja-JP" dirty="0" smtClean="0"/>
              <a:t>2/6</a:t>
            </a:r>
            <a:r>
              <a:rPr lang="ja-JP" altLang="en-US" dirty="0" smtClean="0"/>
              <a:t>）</a:t>
            </a:r>
            <a:endParaRPr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572647801"/>
              </p:ext>
            </p:extLst>
          </p:nvPr>
        </p:nvGraphicFramePr>
        <p:xfrm>
          <a:off x="611450" y="2851195"/>
          <a:ext cx="7907385" cy="2284870"/>
        </p:xfrm>
        <a:graphic>
          <a:graphicData uri="http://schemas.openxmlformats.org/drawingml/2006/table">
            <a:tbl>
              <a:tblPr firstRow="1" bandRow="1">
                <a:tableStyleId>{5C22544A-7EE6-4342-B048-85BDC9FD1C3A}</a:tableStyleId>
              </a:tblPr>
              <a:tblGrid>
                <a:gridCol w="775018">
                  <a:extLst>
                    <a:ext uri="{9D8B030D-6E8A-4147-A177-3AD203B41FA5}">
                      <a16:colId xmlns:a16="http://schemas.microsoft.com/office/drawing/2014/main" val="3858504258"/>
                    </a:ext>
                  </a:extLst>
                </a:gridCol>
                <a:gridCol w="2451717">
                  <a:extLst>
                    <a:ext uri="{9D8B030D-6E8A-4147-A177-3AD203B41FA5}">
                      <a16:colId xmlns:a16="http://schemas.microsoft.com/office/drawing/2014/main" val="393151939"/>
                    </a:ext>
                  </a:extLst>
                </a:gridCol>
                <a:gridCol w="2304320">
                  <a:extLst>
                    <a:ext uri="{9D8B030D-6E8A-4147-A177-3AD203B41FA5}">
                      <a16:colId xmlns:a16="http://schemas.microsoft.com/office/drawing/2014/main" val="368185662"/>
                    </a:ext>
                  </a:extLst>
                </a:gridCol>
                <a:gridCol w="2376330">
                  <a:extLst>
                    <a:ext uri="{9D8B030D-6E8A-4147-A177-3AD203B41FA5}">
                      <a16:colId xmlns:a16="http://schemas.microsoft.com/office/drawing/2014/main" val="3450260099"/>
                    </a:ext>
                  </a:extLst>
                </a:gridCol>
              </a:tblGrid>
              <a:tr h="288000">
                <a:tc>
                  <a:txBody>
                    <a:bodyPr/>
                    <a:lstStyle/>
                    <a:p>
                      <a:pPr algn="ctr"/>
                      <a:r>
                        <a:rPr kumimoji="1" lang="ja-JP" altLang="en-US" sz="1400" b="1" dirty="0" smtClean="0">
                          <a:solidFill>
                            <a:schemeClr val="bg1"/>
                          </a:solidFill>
                          <a:latin typeface="+mn-ea"/>
                          <a:ea typeface="+mn-ea"/>
                        </a:rPr>
                        <a:t>フロー</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リクエスト</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ルールマッチング</a:t>
                      </a:r>
                      <a:endParaRPr kumimoji="1" lang="ja-JP" altLang="en-US" sz="1400" b="1" dirty="0">
                        <a:solidFill>
                          <a:schemeClr val="bg1"/>
                        </a:solidFill>
                        <a:latin typeface="+mn-ea"/>
                        <a:ea typeface="+mn-ea"/>
                      </a:endParaRPr>
                    </a:p>
                  </a:txBody>
                  <a:tcPr anchor="ctr">
                    <a:solidFill>
                      <a:srgbClr val="002060"/>
                    </a:solidFill>
                  </a:tcPr>
                </a:tc>
                <a:tc>
                  <a:txBody>
                    <a:bodyPr/>
                    <a:lstStyle/>
                    <a:p>
                      <a:pPr algn="ctr"/>
                      <a:r>
                        <a:rPr kumimoji="1" lang="ja-JP" altLang="en-US" sz="1400" b="1" dirty="0" smtClean="0">
                          <a:solidFill>
                            <a:schemeClr val="bg1"/>
                          </a:solidFill>
                          <a:latin typeface="+mn-ea"/>
                          <a:ea typeface="+mn-ea"/>
                        </a:rPr>
                        <a:t>アクション</a:t>
                      </a:r>
                      <a:endParaRPr kumimoji="1" lang="ja-JP" altLang="en-US" sz="1400" b="1" dirty="0">
                        <a:solidFill>
                          <a:schemeClr val="bg1"/>
                        </a:solidFill>
                        <a:latin typeface="+mn-ea"/>
                        <a:ea typeface="+mn-ea"/>
                      </a:endParaRPr>
                    </a:p>
                  </a:txBody>
                  <a:tcPr anchor="ctr">
                    <a:solidFill>
                      <a:srgbClr val="002060"/>
                    </a:solidFill>
                  </a:tcPr>
                </a:tc>
                <a:extLst>
                  <a:ext uri="{0D108BD9-81ED-4DB2-BD59-A6C34878D82A}">
                    <a16:rowId xmlns:a16="http://schemas.microsoft.com/office/drawing/2014/main" val="1869865517"/>
                  </a:ext>
                </a:extLst>
              </a:tr>
              <a:tr h="1476000">
                <a:tc>
                  <a:txBody>
                    <a:bodyPr/>
                    <a:lstStyle/>
                    <a:p>
                      <a:pPr algn="ctr"/>
                      <a:r>
                        <a:rPr kumimoji="1" lang="ja-JP" altLang="en-US" sz="1400" b="1" dirty="0" smtClean="0">
                          <a:solidFill>
                            <a:schemeClr val="bg1"/>
                          </a:solidFill>
                          <a:latin typeface="+mn-ea"/>
                          <a:ea typeface="+mn-ea"/>
                        </a:rPr>
                        <a:t>イメージ</a:t>
                      </a:r>
                      <a:endParaRPr kumimoji="1" lang="ja-JP" altLang="en-US" sz="1400" b="1" dirty="0">
                        <a:solidFill>
                          <a:schemeClr val="bg1"/>
                        </a:solidFill>
                        <a:latin typeface="+mn-ea"/>
                        <a:ea typeface="+mn-ea"/>
                      </a:endParaRPr>
                    </a:p>
                  </a:txBody>
                  <a:tcPr vert="eaVert" anchor="ctr">
                    <a:solidFill>
                      <a:srgbClr val="002060"/>
                    </a:solidFill>
                  </a:tcPr>
                </a:tc>
                <a:tc>
                  <a:txBody>
                    <a:bodyPr/>
                    <a:lstStyle/>
                    <a:p>
                      <a:pPr algn="ctr"/>
                      <a:endParaRPr kumimoji="1" lang="ja-JP" altLang="en-US" sz="1400" dirty="0">
                        <a:latin typeface="+mn-ea"/>
                        <a:ea typeface="+mn-ea"/>
                      </a:endParaRPr>
                    </a:p>
                  </a:txBody>
                  <a:tcPr anchor="ctr">
                    <a:solidFill>
                      <a:srgbClr val="E7F1FF"/>
                    </a:solidFill>
                  </a:tcPr>
                </a:tc>
                <a:tc>
                  <a:txBody>
                    <a:bodyPr/>
                    <a:lstStyle/>
                    <a:p>
                      <a:pPr algn="ctr"/>
                      <a:endParaRPr kumimoji="1" lang="ja-JP" altLang="en-US" sz="1400" dirty="0">
                        <a:latin typeface="+mn-ea"/>
                        <a:ea typeface="+mn-ea"/>
                      </a:endParaRPr>
                    </a:p>
                  </a:txBody>
                  <a:tcPr anchor="ctr">
                    <a:solidFill>
                      <a:srgbClr val="E7F1FF"/>
                    </a:solidFill>
                  </a:tcPr>
                </a:tc>
                <a:tc>
                  <a:txBody>
                    <a:bodyPr/>
                    <a:lstStyle/>
                    <a:p>
                      <a:pPr algn="ctr"/>
                      <a:endParaRPr kumimoji="1" lang="ja-JP" altLang="en-US" sz="1400" dirty="0">
                        <a:latin typeface="+mn-ea"/>
                        <a:ea typeface="+mn-ea"/>
                      </a:endParaRPr>
                    </a:p>
                  </a:txBody>
                  <a:tcPr anchor="ctr">
                    <a:solidFill>
                      <a:srgbClr val="E7F1FF"/>
                    </a:solidFill>
                  </a:tcPr>
                </a:tc>
                <a:extLst>
                  <a:ext uri="{0D108BD9-81ED-4DB2-BD59-A6C34878D82A}">
                    <a16:rowId xmlns:a16="http://schemas.microsoft.com/office/drawing/2014/main" val="1942711917"/>
                  </a:ext>
                </a:extLst>
              </a:tr>
              <a:tr h="504070">
                <a:tc>
                  <a:txBody>
                    <a:bodyPr/>
                    <a:lstStyle/>
                    <a:p>
                      <a:pPr algn="ctr"/>
                      <a:r>
                        <a:rPr kumimoji="1" lang="ja-JP" altLang="en-US" sz="1400" b="1" dirty="0" smtClean="0">
                          <a:solidFill>
                            <a:schemeClr val="bg1"/>
                          </a:solidFill>
                          <a:latin typeface="+mn-ea"/>
                          <a:ea typeface="+mn-ea"/>
                        </a:rPr>
                        <a:t>例</a:t>
                      </a:r>
                      <a:endParaRPr kumimoji="1" lang="ja-JP" altLang="en-US" sz="1400" b="1" dirty="0">
                        <a:solidFill>
                          <a:schemeClr val="bg1"/>
                        </a:solidFill>
                        <a:latin typeface="+mn-ea"/>
                        <a:ea typeface="+mn-ea"/>
                      </a:endParaRPr>
                    </a:p>
                  </a:txBody>
                  <a:tcPr vert="eaVert" anchor="ctr">
                    <a:solidFill>
                      <a:srgbClr val="002060"/>
                    </a:solidFill>
                  </a:tcPr>
                </a:tc>
                <a:tc>
                  <a:txBody>
                    <a:bodyPr/>
                    <a:lstStyle/>
                    <a:p>
                      <a:pPr algn="ctr"/>
                      <a:r>
                        <a:rPr kumimoji="1" lang="ja-JP" altLang="en-US" sz="1200" dirty="0" smtClean="0">
                          <a:latin typeface="+mn-ea"/>
                          <a:ea typeface="+mn-ea"/>
                        </a:rPr>
                        <a:t>システムからアラートが上がる</a:t>
                      </a:r>
                      <a:endParaRPr kumimoji="1" lang="en-US" altLang="ja-JP" sz="1200" dirty="0" smtClean="0">
                        <a:latin typeface="+mn-ea"/>
                        <a:ea typeface="+mn-ea"/>
                      </a:endParaRPr>
                    </a:p>
                  </a:txBody>
                  <a:tcPr anchor="ctr">
                    <a:solidFill>
                      <a:srgbClr val="E7F1FF"/>
                    </a:solidFill>
                  </a:tcPr>
                </a:tc>
                <a:tc>
                  <a:txBody>
                    <a:bodyPr/>
                    <a:lstStyle/>
                    <a:p>
                      <a:pPr algn="ctr"/>
                      <a:r>
                        <a:rPr kumimoji="1" lang="ja-JP" altLang="en-US" sz="1200" dirty="0" smtClean="0">
                          <a:latin typeface="+mn-ea"/>
                          <a:ea typeface="+mn-ea"/>
                        </a:rPr>
                        <a:t>どのルールにマッチするか</a:t>
                      </a:r>
                      <a:endParaRPr kumimoji="1" lang="en-US" altLang="ja-JP" sz="1200" dirty="0" smtClean="0">
                        <a:latin typeface="+mn-ea"/>
                        <a:ea typeface="+mn-ea"/>
                      </a:endParaRPr>
                    </a:p>
                    <a:p>
                      <a:pPr algn="ctr"/>
                      <a:r>
                        <a:rPr kumimoji="1" lang="ja-JP" altLang="en-US" sz="1200" dirty="0" smtClean="0">
                          <a:latin typeface="+mn-ea"/>
                          <a:ea typeface="+mn-ea"/>
                        </a:rPr>
                        <a:t>判定する</a:t>
                      </a:r>
                      <a:endParaRPr kumimoji="1" lang="en-US" altLang="ja-JP" sz="1200" dirty="0" smtClean="0">
                        <a:latin typeface="+mn-ea"/>
                        <a:ea typeface="+mn-ea"/>
                      </a:endParaRPr>
                    </a:p>
                  </a:txBody>
                  <a:tcPr anchor="ctr">
                    <a:solidFill>
                      <a:srgbClr val="E7F1FF"/>
                    </a:solidFill>
                  </a:tcPr>
                </a:tc>
                <a:tc>
                  <a:txBody>
                    <a:bodyPr/>
                    <a:lstStyle/>
                    <a:p>
                      <a:pPr algn="ctr"/>
                      <a:r>
                        <a:rPr kumimoji="1" lang="ja-JP" altLang="en-US" sz="1200" dirty="0" smtClean="0">
                          <a:latin typeface="+mn-ea"/>
                          <a:ea typeface="+mn-ea"/>
                        </a:rPr>
                        <a:t>事前に登録したルールに則り</a:t>
                      </a:r>
                      <a:endParaRPr kumimoji="1" lang="en-US" altLang="ja-JP" sz="1200" dirty="0" smtClean="0">
                        <a:latin typeface="+mn-ea"/>
                        <a:ea typeface="+mn-ea"/>
                      </a:endParaRPr>
                    </a:p>
                    <a:p>
                      <a:pPr algn="ctr"/>
                      <a:r>
                        <a:rPr kumimoji="1" lang="ja-JP" altLang="en-US" sz="1200" dirty="0" smtClean="0">
                          <a:latin typeface="+mn-ea"/>
                          <a:ea typeface="+mn-ea"/>
                        </a:rPr>
                        <a:t>アクションが実行される</a:t>
                      </a:r>
                      <a:endParaRPr kumimoji="1" lang="ja-JP" altLang="en-US" sz="1200" dirty="0">
                        <a:latin typeface="+mn-ea"/>
                        <a:ea typeface="+mn-ea"/>
                      </a:endParaRPr>
                    </a:p>
                  </a:txBody>
                  <a:tcPr anchor="ctr">
                    <a:solidFill>
                      <a:srgbClr val="E7F1FF"/>
                    </a:solidFill>
                  </a:tcPr>
                </a:tc>
                <a:extLst>
                  <a:ext uri="{0D108BD9-81ED-4DB2-BD59-A6C34878D82A}">
                    <a16:rowId xmlns:a16="http://schemas.microsoft.com/office/drawing/2014/main" val="328377864"/>
                  </a:ext>
                </a:extLst>
              </a:tr>
            </a:tbl>
          </a:graphicData>
        </a:graphic>
      </p:graphicFrame>
      <p:sp>
        <p:nvSpPr>
          <p:cNvPr id="8" name="正方形/長方形 7"/>
          <p:cNvSpPr/>
          <p:nvPr/>
        </p:nvSpPr>
        <p:spPr bwMode="auto">
          <a:xfrm>
            <a:off x="1499981" y="3230611"/>
            <a:ext cx="2268255" cy="1332000"/>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b="1" dirty="0">
                <a:solidFill>
                  <a:srgbClr val="002060"/>
                </a:solidFill>
                <a:latin typeface="+mn-ea"/>
              </a:rPr>
              <a:t>メッセージ</a:t>
            </a:r>
            <a:endParaRPr kumimoji="1" lang="ja-JP" altLang="en-US" sz="1600" b="1" dirty="0" smtClean="0">
              <a:solidFill>
                <a:srgbClr val="002060"/>
              </a:solidFill>
              <a:latin typeface="+mn-ea"/>
            </a:endParaRPr>
          </a:p>
        </p:txBody>
      </p:sp>
      <p:sp>
        <p:nvSpPr>
          <p:cNvPr id="23" name="メモ 22"/>
          <p:cNvSpPr/>
          <p:nvPr/>
        </p:nvSpPr>
        <p:spPr bwMode="auto">
          <a:xfrm>
            <a:off x="1668192" y="3619355"/>
            <a:ext cx="1451932" cy="312987"/>
          </a:xfrm>
          <a:prstGeom prst="foldedCorner">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en-US" altLang="ja-JP" sz="1100" b="1" dirty="0" smtClean="0">
                <a:latin typeface="+mn-ea"/>
              </a:rPr>
              <a:t>[</a:t>
            </a:r>
            <a:r>
              <a:rPr lang="en-US" altLang="ja-JP" sz="1100" b="1" dirty="0" smtClean="0">
                <a:latin typeface="+mn-ea"/>
              </a:rPr>
              <a:t>Erro</a:t>
            </a:r>
            <a:r>
              <a:rPr lang="en-US" altLang="ja-JP" sz="1100" b="1" dirty="0">
                <a:latin typeface="+mn-ea"/>
              </a:rPr>
              <a:t>r</a:t>
            </a:r>
            <a:r>
              <a:rPr kumimoji="1" lang="en-US" altLang="ja-JP" sz="1100" b="1" dirty="0" smtClean="0">
                <a:latin typeface="+mn-ea"/>
              </a:rPr>
              <a:t>]</a:t>
            </a:r>
            <a:r>
              <a:rPr kumimoji="1" lang="ja-JP" altLang="en-US" sz="1100" b="1" dirty="0" smtClean="0">
                <a:latin typeface="+mn-ea"/>
              </a:rPr>
              <a:t> </a:t>
            </a:r>
            <a:r>
              <a:rPr lang="en-US" altLang="ja-JP" sz="1100" b="1" dirty="0">
                <a:latin typeface="+mn-ea"/>
              </a:rPr>
              <a:t>D</a:t>
            </a:r>
            <a:r>
              <a:rPr lang="en-US" altLang="ja-JP" sz="1100" b="1" dirty="0" smtClean="0">
                <a:latin typeface="+mn-ea"/>
              </a:rPr>
              <a:t>isk</a:t>
            </a:r>
            <a:r>
              <a:rPr kumimoji="1" lang="ja-JP" altLang="en-US" sz="1100" b="1" dirty="0" smtClean="0">
                <a:latin typeface="+mn-ea"/>
              </a:rPr>
              <a:t> </a:t>
            </a:r>
            <a:r>
              <a:rPr kumimoji="1" lang="en-US" altLang="ja-JP" sz="1100" b="1" dirty="0" smtClean="0">
                <a:latin typeface="+mn-ea"/>
              </a:rPr>
              <a:t>0%...</a:t>
            </a:r>
            <a:endParaRPr kumimoji="1" lang="ja-JP" altLang="en-US" sz="1100" b="1" dirty="0" smtClean="0">
              <a:latin typeface="+mn-ea"/>
            </a:endParaRPr>
          </a:p>
        </p:txBody>
      </p:sp>
      <p:sp>
        <p:nvSpPr>
          <p:cNvPr id="22" name="メモ 21"/>
          <p:cNvSpPr/>
          <p:nvPr/>
        </p:nvSpPr>
        <p:spPr bwMode="auto">
          <a:xfrm>
            <a:off x="1802522" y="3860124"/>
            <a:ext cx="1728000" cy="312987"/>
          </a:xfrm>
          <a:prstGeom prst="foldedCorner">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en-US" altLang="ja-JP" sz="1100" b="1" dirty="0" smtClean="0">
                <a:latin typeface="+mn-ea"/>
              </a:rPr>
              <a:t>[Warning]</a:t>
            </a:r>
            <a:r>
              <a:rPr kumimoji="1" lang="ja-JP" altLang="en-US" sz="1100" b="1" dirty="0" smtClean="0">
                <a:latin typeface="+mn-ea"/>
              </a:rPr>
              <a:t> </a:t>
            </a:r>
            <a:r>
              <a:rPr lang="en-US" altLang="ja-JP" sz="1100" b="1" dirty="0" smtClean="0">
                <a:latin typeface="+mn-ea"/>
              </a:rPr>
              <a:t>CP</a:t>
            </a:r>
            <a:r>
              <a:rPr lang="en-US" altLang="ja-JP" sz="1100" b="1" dirty="0">
                <a:latin typeface="+mn-ea"/>
              </a:rPr>
              <a:t>U</a:t>
            </a:r>
            <a:r>
              <a:rPr kumimoji="1" lang="ja-JP" altLang="en-US" sz="1100" b="1" dirty="0" smtClean="0">
                <a:latin typeface="+mn-ea"/>
              </a:rPr>
              <a:t> </a:t>
            </a:r>
            <a:r>
              <a:rPr lang="en-US" altLang="ja-JP" sz="1100" b="1" dirty="0">
                <a:latin typeface="+mn-ea"/>
              </a:rPr>
              <a:t>5</a:t>
            </a:r>
            <a:r>
              <a:rPr kumimoji="1" lang="en-US" altLang="ja-JP" sz="1100" b="1" dirty="0" smtClean="0">
                <a:latin typeface="+mn-ea"/>
              </a:rPr>
              <a:t>0%...</a:t>
            </a:r>
            <a:endParaRPr kumimoji="1" lang="ja-JP" altLang="en-US" sz="1100" b="1" dirty="0" smtClean="0">
              <a:latin typeface="+mn-ea"/>
            </a:endParaRPr>
          </a:p>
        </p:txBody>
      </p:sp>
      <p:sp>
        <p:nvSpPr>
          <p:cNvPr id="13" name="メモ 12"/>
          <p:cNvSpPr/>
          <p:nvPr/>
        </p:nvSpPr>
        <p:spPr bwMode="auto">
          <a:xfrm>
            <a:off x="1607964" y="4141341"/>
            <a:ext cx="1619915" cy="312987"/>
          </a:xfrm>
          <a:prstGeom prst="foldedCorner">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en-US" altLang="ja-JP" sz="1100" b="1" dirty="0" smtClean="0">
                <a:latin typeface="+mn-ea"/>
              </a:rPr>
              <a:t>[Error]</a:t>
            </a:r>
            <a:r>
              <a:rPr kumimoji="1" lang="ja-JP" altLang="en-US" sz="1100" b="1" dirty="0" smtClean="0">
                <a:latin typeface="+mn-ea"/>
              </a:rPr>
              <a:t> </a:t>
            </a:r>
            <a:r>
              <a:rPr kumimoji="1" lang="en-US" altLang="ja-JP" sz="1100" b="1" dirty="0" smtClean="0">
                <a:latin typeface="+mn-ea"/>
              </a:rPr>
              <a:t>HDD</a:t>
            </a:r>
            <a:r>
              <a:rPr kumimoji="1" lang="ja-JP" altLang="en-US" sz="1100" b="1" dirty="0" smtClean="0">
                <a:latin typeface="+mn-ea"/>
              </a:rPr>
              <a:t> </a:t>
            </a:r>
            <a:r>
              <a:rPr kumimoji="1" lang="en-US" altLang="ja-JP" sz="1100" b="1" dirty="0" smtClean="0">
                <a:latin typeface="+mn-ea"/>
              </a:rPr>
              <a:t>80%...</a:t>
            </a:r>
            <a:endParaRPr kumimoji="1" lang="ja-JP" altLang="en-US" sz="1100" b="1" dirty="0" smtClean="0">
              <a:latin typeface="+mn-ea"/>
            </a:endParaRPr>
          </a:p>
        </p:txBody>
      </p:sp>
      <p:sp>
        <p:nvSpPr>
          <p:cNvPr id="9" name="正方形/長方形 8"/>
          <p:cNvSpPr/>
          <p:nvPr/>
        </p:nvSpPr>
        <p:spPr bwMode="auto">
          <a:xfrm>
            <a:off x="6226332" y="3230611"/>
            <a:ext cx="2154486" cy="1332000"/>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600" b="1" dirty="0">
                <a:solidFill>
                  <a:srgbClr val="002060"/>
                </a:solidFill>
                <a:latin typeface="+mn-ea"/>
              </a:rPr>
              <a:t>ドライバ</a:t>
            </a:r>
            <a:endParaRPr kumimoji="1" lang="ja-JP" altLang="en-US" sz="1600" b="1" dirty="0" smtClean="0">
              <a:solidFill>
                <a:srgbClr val="002060"/>
              </a:solidFill>
              <a:latin typeface="+mn-ea"/>
            </a:endParaRPr>
          </a:p>
        </p:txBody>
      </p:sp>
      <p:sp>
        <p:nvSpPr>
          <p:cNvPr id="10" name="正方形/長方形 9"/>
          <p:cNvSpPr/>
          <p:nvPr/>
        </p:nvSpPr>
        <p:spPr bwMode="auto">
          <a:xfrm>
            <a:off x="3931740" y="3230611"/>
            <a:ext cx="2109500" cy="1332000"/>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en-US" altLang="ja-JP" sz="1600" b="1" dirty="0" smtClean="0">
                <a:solidFill>
                  <a:srgbClr val="002060"/>
                </a:solidFill>
                <a:latin typeface="+mn-ea"/>
              </a:rPr>
              <a:t>OAS</a:t>
            </a:r>
            <a:r>
              <a:rPr lang="en-US" altLang="ja-JP" sz="1600" b="1" dirty="0">
                <a:solidFill>
                  <a:srgbClr val="002060"/>
                </a:solidFill>
                <a:latin typeface="+mn-ea"/>
              </a:rPr>
              <a:t>E</a:t>
            </a:r>
            <a:endParaRPr kumimoji="1" lang="ja-JP" altLang="en-US" sz="1600" b="1" dirty="0" smtClean="0">
              <a:solidFill>
                <a:srgbClr val="002060"/>
              </a:solidFill>
              <a:latin typeface="+mn-ea"/>
            </a:endParaRPr>
          </a:p>
        </p:txBody>
      </p:sp>
      <p:sp>
        <p:nvSpPr>
          <p:cNvPr id="15" name="フローチャート: 内部記憶 14"/>
          <p:cNvSpPr/>
          <p:nvPr/>
        </p:nvSpPr>
        <p:spPr bwMode="auto">
          <a:xfrm>
            <a:off x="4131972" y="3604970"/>
            <a:ext cx="1818383" cy="694495"/>
          </a:xfrm>
          <a:prstGeom prst="flowChartInternalStorage">
            <a:avLst/>
          </a:prstGeom>
          <a:solidFill>
            <a:srgbClr val="FCEEEF"/>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sz="1100" b="1" dirty="0" smtClean="0">
                <a:latin typeface="+mn-ea"/>
              </a:rPr>
              <a:t>Error</a:t>
            </a:r>
            <a:r>
              <a:rPr kumimoji="1" lang="ja-JP" altLang="en-US" sz="1100" b="1" dirty="0" smtClean="0">
                <a:latin typeface="+mn-ea"/>
              </a:rPr>
              <a:t>　　：</a:t>
            </a:r>
            <a:r>
              <a:rPr kumimoji="1" lang="en-US" altLang="ja-JP" sz="1100" b="1" dirty="0" smtClean="0">
                <a:latin typeface="+mn-ea"/>
              </a:rPr>
              <a:t>reboot</a:t>
            </a:r>
          </a:p>
          <a:p>
            <a:r>
              <a:rPr lang="en-US" altLang="ja-JP" sz="1100" b="1" dirty="0" smtClean="0">
                <a:latin typeface="+mn-ea"/>
              </a:rPr>
              <a:t>Warning</a:t>
            </a:r>
            <a:r>
              <a:rPr lang="ja-JP" altLang="en-US" sz="1100" b="1" dirty="0" smtClean="0">
                <a:latin typeface="+mn-ea"/>
              </a:rPr>
              <a:t>：</a:t>
            </a:r>
            <a:r>
              <a:rPr lang="en-US" altLang="ja-JP" sz="1100" b="1" dirty="0" smtClean="0">
                <a:latin typeface="+mn-ea"/>
              </a:rPr>
              <a:t>mail</a:t>
            </a:r>
          </a:p>
          <a:p>
            <a:r>
              <a:rPr lang="ja-JP" altLang="en-US" sz="1100" b="1" dirty="0" smtClean="0">
                <a:latin typeface="+mn-ea"/>
              </a:rPr>
              <a:t>　：　　　　：</a:t>
            </a:r>
            <a:endParaRPr lang="en-US" altLang="ja-JP" sz="1100" b="1" dirty="0" smtClean="0">
              <a:latin typeface="+mn-ea"/>
            </a:endParaRPr>
          </a:p>
        </p:txBody>
      </p:sp>
      <p:pic>
        <p:nvPicPr>
          <p:cNvPr id="16" name="図 15"/>
          <p:cNvPicPr>
            <a:picLocks noChangeAspect="1"/>
          </p:cNvPicPr>
          <p:nvPr/>
        </p:nvPicPr>
        <p:blipFill>
          <a:blip r:embed="rId2"/>
          <a:stretch>
            <a:fillRect/>
          </a:stretch>
        </p:blipFill>
        <p:spPr>
          <a:xfrm>
            <a:off x="6721260" y="4009529"/>
            <a:ext cx="432300" cy="292940"/>
          </a:xfrm>
          <a:prstGeom prst="rect">
            <a:avLst/>
          </a:prstGeom>
        </p:spPr>
      </p:pic>
      <p:sp>
        <p:nvSpPr>
          <p:cNvPr id="17" name="テキスト ボックス 16"/>
          <p:cNvSpPr txBox="1"/>
          <p:nvPr/>
        </p:nvSpPr>
        <p:spPr>
          <a:xfrm>
            <a:off x="4196867" y="4303987"/>
            <a:ext cx="1723549" cy="276999"/>
          </a:xfrm>
          <a:prstGeom prst="rect">
            <a:avLst/>
          </a:prstGeom>
          <a:noFill/>
        </p:spPr>
        <p:txBody>
          <a:bodyPr wrap="none" rtlCol="0">
            <a:spAutoFit/>
          </a:bodyPr>
          <a:lstStyle/>
          <a:p>
            <a:r>
              <a:rPr kumimoji="1" lang="ja-JP" altLang="en-US" sz="1200" b="1" dirty="0" smtClean="0">
                <a:solidFill>
                  <a:srgbClr val="FF0000"/>
                </a:solidFill>
              </a:rPr>
              <a:t>ディシジョンテーブル</a:t>
            </a:r>
            <a:endParaRPr kumimoji="1" lang="ja-JP" altLang="en-US" sz="1200" b="1" dirty="0">
              <a:solidFill>
                <a:srgbClr val="FF0000"/>
              </a:solidFill>
            </a:endParaRPr>
          </a:p>
        </p:txBody>
      </p:sp>
      <p:sp>
        <p:nvSpPr>
          <p:cNvPr id="12" name="右矢印 11"/>
          <p:cNvSpPr/>
          <p:nvPr/>
        </p:nvSpPr>
        <p:spPr bwMode="auto">
          <a:xfrm>
            <a:off x="3593044" y="3750717"/>
            <a:ext cx="505525" cy="576080"/>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右矢印 10"/>
          <p:cNvSpPr/>
          <p:nvPr/>
        </p:nvSpPr>
        <p:spPr bwMode="auto">
          <a:xfrm>
            <a:off x="6010302" y="3734882"/>
            <a:ext cx="505525" cy="576080"/>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4" name="図 3"/>
          <p:cNvPicPr>
            <a:picLocks noChangeAspect="1"/>
          </p:cNvPicPr>
          <p:nvPr/>
        </p:nvPicPr>
        <p:blipFill>
          <a:blip r:embed="rId3"/>
          <a:stretch>
            <a:fillRect/>
          </a:stretch>
        </p:blipFill>
        <p:spPr>
          <a:xfrm>
            <a:off x="7369917" y="3722092"/>
            <a:ext cx="604614" cy="529037"/>
          </a:xfrm>
          <a:prstGeom prst="rect">
            <a:avLst/>
          </a:prstGeom>
        </p:spPr>
      </p:pic>
    </p:spTree>
    <p:extLst>
      <p:ext uri="{BB962C8B-B14F-4D97-AF65-F5344CB8AC3E}">
        <p14:creationId xmlns:p14="http://schemas.microsoft.com/office/powerpoint/2010/main" val="3742069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2" y="836712"/>
            <a:ext cx="8964487" cy="5616476"/>
          </a:xfrm>
        </p:spPr>
        <p:txBody>
          <a:bodyPr>
            <a:normAutofit/>
          </a:bodyPr>
          <a:lstStyle/>
          <a:p>
            <a:r>
              <a:rPr lang="ja-JP" altLang="en-US" dirty="0" smtClean="0"/>
              <a:t>「ディシジョンテーブル」画面で操作する（</a:t>
            </a:r>
            <a:r>
              <a:rPr lang="en-US" altLang="ja-JP" dirty="0" smtClean="0"/>
              <a:t>1/3</a:t>
            </a:r>
            <a:r>
              <a:rPr lang="ja-JP" altLang="en-US" dirty="0" smtClean="0"/>
              <a:t>）</a:t>
            </a:r>
            <a:endParaRPr lang="en-US" altLang="ja-JP" dirty="0" smtClean="0"/>
          </a:p>
          <a:p>
            <a:endParaRPr lang="en-US" altLang="ja-JP" dirty="0" smtClean="0"/>
          </a:p>
          <a:p>
            <a:pPr lvl="1"/>
            <a:r>
              <a:rPr lang="ja-JP" altLang="en-US" dirty="0" smtClean="0"/>
              <a:t>ディシジョンテーブルを管理するために各情報の登録が必要</a:t>
            </a:r>
            <a:endParaRPr lang="en-US" altLang="ja-JP" dirty="0"/>
          </a:p>
          <a:p>
            <a:pPr lvl="1"/>
            <a:r>
              <a:rPr lang="ja-JP" altLang="en-US" dirty="0" smtClean="0"/>
              <a:t>「基本情報・権限」タブ</a:t>
            </a:r>
            <a:endParaRPr lang="en-US" altLang="ja-JP" dirty="0" smtClean="0"/>
          </a:p>
          <a:p>
            <a:pPr lvl="2"/>
            <a:r>
              <a:rPr lang="ja-JP" altLang="en-US" dirty="0" smtClean="0"/>
              <a:t>ディシジョンテーブル名</a:t>
            </a:r>
            <a:endParaRPr lang="en-US" altLang="ja-JP" dirty="0" smtClean="0"/>
          </a:p>
          <a:p>
            <a:pPr lvl="3"/>
            <a:r>
              <a:rPr lang="en-US" altLang="ja-JP" sz="1400" dirty="0" smtClean="0"/>
              <a:t>OASE</a:t>
            </a:r>
            <a:r>
              <a:rPr lang="ja-JP" altLang="en-US" sz="1400" dirty="0" smtClean="0"/>
              <a:t>で管理するうえでの名称を登録する</a:t>
            </a:r>
            <a:endParaRPr lang="en-US" altLang="ja-JP" sz="1400" dirty="0" smtClean="0"/>
          </a:p>
          <a:p>
            <a:pPr lvl="3"/>
            <a:r>
              <a:rPr lang="ja-JP" altLang="en-US" sz="1400" dirty="0" smtClean="0"/>
              <a:t>ディシジョンテーブルは各画面で登場するため、任意で名称をつけ管理把握できるようにす</a:t>
            </a:r>
            <a:r>
              <a:rPr lang="ja-JP" altLang="en-US" sz="1400" dirty="0"/>
              <a:t>る</a:t>
            </a:r>
            <a:endParaRPr lang="en-US" altLang="ja-JP" sz="1400" dirty="0" smtClean="0"/>
          </a:p>
          <a:p>
            <a:pPr lvl="3"/>
            <a:endParaRPr lang="en-US" altLang="ja-JP" dirty="0" smtClean="0"/>
          </a:p>
          <a:p>
            <a:pPr marL="360000" lvl="2" indent="0">
              <a:buNone/>
            </a:pPr>
            <a:endParaRPr lang="en-US" altLang="ja-JP" dirty="0" smtClean="0"/>
          </a:p>
          <a:p>
            <a:pPr marL="360000" lvl="2" indent="0">
              <a:buNone/>
            </a:pPr>
            <a:endParaRPr lang="en-US" altLang="ja-JP" dirty="0"/>
          </a:p>
          <a:p>
            <a:pPr marL="360000" lvl="2" indent="0">
              <a:buNone/>
            </a:pPr>
            <a:endParaRPr lang="en-US" altLang="ja-JP" dirty="0" smtClean="0"/>
          </a:p>
          <a:p>
            <a:pPr marL="360000" lvl="2" indent="0">
              <a:buNone/>
            </a:pPr>
            <a:endParaRPr lang="en-US" altLang="ja-JP" dirty="0"/>
          </a:p>
          <a:p>
            <a:pPr marL="360000" lvl="2" indent="0">
              <a:buNone/>
            </a:pPr>
            <a:endParaRPr lang="en-US" altLang="ja-JP" dirty="0" smtClean="0"/>
          </a:p>
          <a:p>
            <a:pPr marL="360000" lvl="2" indent="0">
              <a:buNone/>
            </a:pPr>
            <a:endParaRPr lang="en-US" altLang="ja-JP" dirty="0"/>
          </a:p>
          <a:p>
            <a:pPr marL="360000" lvl="2" indent="0">
              <a:buNone/>
            </a:pPr>
            <a:endParaRPr lang="en-US" altLang="ja-JP" dirty="0" smtClean="0"/>
          </a:p>
          <a:p>
            <a:pPr marL="360000" lvl="2" indent="0">
              <a:buNone/>
            </a:pPr>
            <a:endParaRPr lang="en-US" altLang="ja-JP" dirty="0" smtClean="0"/>
          </a:p>
          <a:p>
            <a:pPr lvl="2"/>
            <a:r>
              <a:rPr lang="ja-JP" altLang="en-US" dirty="0"/>
              <a:t>権限</a:t>
            </a:r>
            <a:r>
              <a:rPr lang="ja-JP" altLang="en-US" dirty="0" smtClean="0"/>
              <a:t>の設定</a:t>
            </a:r>
            <a:endParaRPr lang="en-US" altLang="ja-JP" dirty="0" smtClean="0"/>
          </a:p>
          <a:p>
            <a:pPr lvl="3"/>
            <a:r>
              <a:rPr lang="en-US" altLang="ja-JP" sz="1400" dirty="0" smtClean="0"/>
              <a:t>OASE</a:t>
            </a:r>
            <a:r>
              <a:rPr lang="ja-JP" altLang="en-US" sz="1400" dirty="0" smtClean="0"/>
              <a:t>で管理するうえで、グループごとに権限を設定することが可能</a:t>
            </a:r>
            <a:r>
              <a:rPr lang="en-US" altLang="ja-JP" sz="1400" dirty="0" smtClean="0"/>
              <a:t/>
            </a:r>
            <a:br>
              <a:rPr lang="en-US" altLang="ja-JP" sz="1400" dirty="0" smtClean="0"/>
            </a:br>
            <a:r>
              <a:rPr lang="ja-JP" altLang="en-US" sz="1400" dirty="0" smtClean="0"/>
              <a:t>（詳細は</a:t>
            </a:r>
            <a:r>
              <a:rPr lang="ja-JP" altLang="en-US" sz="1400" dirty="0"/>
              <a:t>後述</a:t>
            </a:r>
            <a:r>
              <a:rPr lang="ja-JP" altLang="en-US" sz="1400" dirty="0" smtClean="0"/>
              <a:t>の</a:t>
            </a:r>
            <a:r>
              <a:rPr lang="ja-JP" altLang="en-US" sz="1400" b="1" dirty="0" smtClean="0"/>
              <a:t>「</a:t>
            </a:r>
            <a:r>
              <a:rPr lang="en-US" altLang="ja-JP" sz="1400" b="1" dirty="0" smtClean="0">
                <a:hlinkClick r:id="rId2" action="ppaction://hlinksldjump"/>
              </a:rPr>
              <a:t>2.5</a:t>
            </a:r>
            <a:r>
              <a:rPr lang="ja-JP" altLang="en-US" sz="1400" b="1" dirty="0">
                <a:hlinkClick r:id="rId2" action="ppaction://hlinksldjump"/>
              </a:rPr>
              <a:t>　権限の設定 </a:t>
            </a:r>
            <a:r>
              <a:rPr lang="en-US" altLang="ja-JP" sz="1400" b="1" dirty="0">
                <a:hlinkClick r:id="rId2" action="ppaction://hlinksldjump"/>
              </a:rPr>
              <a:t>[</a:t>
            </a:r>
            <a:r>
              <a:rPr lang="ja-JP" altLang="en-US" sz="1400" b="1" dirty="0">
                <a:hlinkClick r:id="rId2" action="ppaction://hlinksldjump"/>
              </a:rPr>
              <a:t>ディシジョンテーブル</a:t>
            </a:r>
            <a:r>
              <a:rPr lang="en-US" altLang="ja-JP" sz="1400" b="1" dirty="0" smtClean="0">
                <a:hlinkClick r:id="rId2" action="ppaction://hlinksldjump"/>
              </a:rPr>
              <a:t>]</a:t>
            </a:r>
            <a:r>
              <a:rPr lang="ja-JP" altLang="en-US" sz="1400" b="1" dirty="0" smtClean="0"/>
              <a:t>」</a:t>
            </a:r>
            <a:r>
              <a:rPr lang="ja-JP" altLang="en-US" sz="1400" dirty="0" smtClean="0"/>
              <a:t>を参照）</a:t>
            </a:r>
            <a:endParaRPr lang="en-US" altLang="ja-JP" sz="1400" dirty="0" smtClean="0"/>
          </a:p>
          <a:p>
            <a:pPr marL="180000" lvl="1" indent="0">
              <a:buNone/>
            </a:pPr>
            <a:endParaRPr lang="en-US" altLang="ja-JP" dirty="0" smtClean="0"/>
          </a:p>
        </p:txBody>
      </p:sp>
      <p:sp>
        <p:nvSpPr>
          <p:cNvPr id="2" name="タイトル 1"/>
          <p:cNvSpPr>
            <a:spLocks noGrp="1"/>
          </p:cNvSpPr>
          <p:nvPr>
            <p:ph type="title"/>
          </p:nvPr>
        </p:nvSpPr>
        <p:spPr/>
        <p:txBody>
          <a:bodyPr>
            <a:normAutofit/>
          </a:bodyPr>
          <a:lstStyle/>
          <a:p>
            <a:r>
              <a:rPr lang="en-US" altLang="ja-JP" dirty="0" smtClean="0"/>
              <a:t>2.4</a:t>
            </a:r>
            <a:r>
              <a:rPr lang="ja-JP" altLang="en-US" dirty="0"/>
              <a:t>　ディシジョンテーブル</a:t>
            </a:r>
            <a:r>
              <a:rPr lang="ja-JP" altLang="en-US" dirty="0" smtClean="0"/>
              <a:t>の作成（</a:t>
            </a:r>
            <a:r>
              <a:rPr lang="en-US" altLang="ja-JP" dirty="0" smtClean="0"/>
              <a:t>3/6</a:t>
            </a:r>
            <a:r>
              <a:rPr lang="ja-JP" altLang="en-US" dirty="0" smtClean="0"/>
              <a:t>）</a:t>
            </a:r>
            <a:endParaRPr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226280563"/>
              </p:ext>
            </p:extLst>
          </p:nvPr>
        </p:nvGraphicFramePr>
        <p:xfrm>
          <a:off x="849783" y="3118658"/>
          <a:ext cx="7705069" cy="2160000"/>
        </p:xfrm>
        <a:graphic>
          <a:graphicData uri="http://schemas.openxmlformats.org/drawingml/2006/table">
            <a:tbl>
              <a:tblPr firstRow="1" bandRow="1">
                <a:tableStyleId>{5C22544A-7EE6-4342-B048-85BDC9FD1C3A}</a:tableStyleId>
              </a:tblPr>
              <a:tblGrid>
                <a:gridCol w="899862">
                  <a:extLst>
                    <a:ext uri="{9D8B030D-6E8A-4147-A177-3AD203B41FA5}">
                      <a16:colId xmlns:a16="http://schemas.microsoft.com/office/drawing/2014/main" val="1506054713"/>
                    </a:ext>
                  </a:extLst>
                </a:gridCol>
                <a:gridCol w="1262057">
                  <a:extLst>
                    <a:ext uri="{9D8B030D-6E8A-4147-A177-3AD203B41FA5}">
                      <a16:colId xmlns:a16="http://schemas.microsoft.com/office/drawing/2014/main" val="1234006550"/>
                    </a:ext>
                  </a:extLst>
                </a:gridCol>
                <a:gridCol w="1262057">
                  <a:extLst>
                    <a:ext uri="{9D8B030D-6E8A-4147-A177-3AD203B41FA5}">
                      <a16:colId xmlns:a16="http://schemas.microsoft.com/office/drawing/2014/main" val="2951563755"/>
                    </a:ext>
                  </a:extLst>
                </a:gridCol>
                <a:gridCol w="1427031">
                  <a:extLst>
                    <a:ext uri="{9D8B030D-6E8A-4147-A177-3AD203B41FA5}">
                      <a16:colId xmlns:a16="http://schemas.microsoft.com/office/drawing/2014/main" val="1323969077"/>
                    </a:ext>
                  </a:extLst>
                </a:gridCol>
                <a:gridCol w="1427031">
                  <a:extLst>
                    <a:ext uri="{9D8B030D-6E8A-4147-A177-3AD203B41FA5}">
                      <a16:colId xmlns:a16="http://schemas.microsoft.com/office/drawing/2014/main" val="4228639821"/>
                    </a:ext>
                  </a:extLst>
                </a:gridCol>
                <a:gridCol w="1427031">
                  <a:extLst>
                    <a:ext uri="{9D8B030D-6E8A-4147-A177-3AD203B41FA5}">
                      <a16:colId xmlns:a16="http://schemas.microsoft.com/office/drawing/2014/main" val="3642070157"/>
                    </a:ext>
                  </a:extLst>
                </a:gridCol>
              </a:tblGrid>
              <a:tr h="288000">
                <a:tc>
                  <a:txBody>
                    <a:bodyPr/>
                    <a:lstStyle/>
                    <a:p>
                      <a:pPr algn="ctr"/>
                      <a:r>
                        <a:rPr kumimoji="1" lang="ja-JP" altLang="en-US" sz="1100" b="1" dirty="0" smtClean="0"/>
                        <a:t>カテゴリ</a:t>
                      </a:r>
                      <a:endParaRPr kumimoji="1" lang="ja-JP" altLang="en-US" sz="1100" b="1"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5">
                  <a:txBody>
                    <a:bodyPr/>
                    <a:lstStyle/>
                    <a:p>
                      <a:pPr algn="ctr"/>
                      <a:r>
                        <a:rPr kumimoji="1" lang="ja-JP" altLang="en-US" sz="1100" dirty="0" smtClean="0"/>
                        <a:t>ルール</a:t>
                      </a:r>
                      <a:endParaRPr kumimoji="1" lang="ja-JP" alt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endParaRPr kumimoji="1" lang="ja-JP" altLang="en-US" sz="1100" dirty="0"/>
                    </a:p>
                  </a:txBody>
                  <a:tcPr/>
                </a:tc>
                <a:tc hMerge="1">
                  <a:txBody>
                    <a:bodyPr/>
                    <a:lstStyle/>
                    <a:p>
                      <a:endParaRPr kumimoji="1" lang="ja-JP" altLang="en-US" sz="1100" dirty="0"/>
                    </a:p>
                  </a:txBody>
                  <a:tcPr/>
                </a:tc>
                <a:tc hMerge="1">
                  <a:txBody>
                    <a:bodyPr/>
                    <a:lstStyle/>
                    <a:p>
                      <a:endParaRPr kumimoji="1" lang="ja-JP" altLang="en-US" sz="1100" dirty="0"/>
                    </a:p>
                  </a:txBody>
                  <a:tcPr/>
                </a:tc>
                <a:tc hMerge="1">
                  <a:txBody>
                    <a:bodyPr/>
                    <a:lstStyle/>
                    <a:p>
                      <a:endParaRPr kumimoji="1" lang="ja-JP" altLang="en-US" sz="1100" dirty="0"/>
                    </a:p>
                  </a:txBody>
                  <a:tcPr/>
                </a:tc>
                <a:extLst>
                  <a:ext uri="{0D108BD9-81ED-4DB2-BD59-A6C34878D82A}">
                    <a16:rowId xmlns:a16="http://schemas.microsoft.com/office/drawing/2014/main" val="1864170960"/>
                  </a:ext>
                </a:extLst>
              </a:tr>
              <a:tr h="288000">
                <a:tc rowSpan="2">
                  <a:txBody>
                    <a:bodyPr/>
                    <a:lstStyle/>
                    <a:p>
                      <a:pPr algn="ctr"/>
                      <a:r>
                        <a:rPr kumimoji="1" lang="ja-JP" altLang="en-US" sz="1100" b="1" dirty="0" smtClean="0">
                          <a:solidFill>
                            <a:schemeClr val="bg1"/>
                          </a:solidFill>
                        </a:rPr>
                        <a:t>画面</a:t>
                      </a:r>
                      <a:endParaRPr kumimoji="1" lang="ja-JP" altLang="en-US" sz="11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100" b="1" dirty="0" smtClean="0">
                          <a:solidFill>
                            <a:schemeClr val="bg1"/>
                          </a:solidFill>
                        </a:rPr>
                        <a:t>ディシジョン</a:t>
                      </a:r>
                      <a:endParaRPr kumimoji="1" lang="en-US" altLang="ja-JP" sz="1100" b="1" dirty="0" smtClean="0">
                        <a:solidFill>
                          <a:schemeClr val="bg1"/>
                        </a:solidFill>
                      </a:endParaRPr>
                    </a:p>
                    <a:p>
                      <a:pPr algn="ctr"/>
                      <a:r>
                        <a:rPr kumimoji="1" lang="ja-JP" altLang="en-US" sz="1100" b="1" dirty="0" smtClean="0">
                          <a:solidFill>
                            <a:schemeClr val="bg1"/>
                          </a:solidFill>
                        </a:rPr>
                        <a:t>テーブル</a:t>
                      </a:r>
                      <a:endParaRPr kumimoji="1" lang="ja-JP" altLang="en-US" sz="11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100" b="1" dirty="0" smtClean="0">
                          <a:solidFill>
                            <a:schemeClr val="bg1"/>
                          </a:solidFill>
                        </a:rPr>
                        <a:t>ルール</a:t>
                      </a:r>
                      <a:endParaRPr kumimoji="1" lang="en-US" altLang="ja-JP" sz="1100" b="1" dirty="0" smtClean="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endParaRPr kumimoji="1" lang="ja-JP" altLang="en-US" sz="1100" dirty="0"/>
                    </a:p>
                  </a:txBody>
                  <a:tcPr/>
                </a:tc>
                <a:tc rowSpan="2">
                  <a:txBody>
                    <a:bodyPr/>
                    <a:lstStyle/>
                    <a:p>
                      <a:pPr algn="ctr"/>
                      <a:r>
                        <a:rPr kumimoji="1" lang="ja-JP" altLang="en-US" sz="1100" b="1" dirty="0" smtClean="0">
                          <a:solidFill>
                            <a:schemeClr val="bg1"/>
                          </a:solidFill>
                        </a:rPr>
                        <a:t>リクエスト履歴</a:t>
                      </a:r>
                      <a:endParaRPr kumimoji="1" lang="ja-JP" altLang="en-US" sz="11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100" b="1" dirty="0" smtClean="0">
                          <a:solidFill>
                            <a:schemeClr val="bg1"/>
                          </a:solidFill>
                        </a:rPr>
                        <a:t>アクション履歴</a:t>
                      </a:r>
                      <a:endParaRPr kumimoji="1" lang="ja-JP" altLang="en-US" sz="11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4079468299"/>
                  </a:ext>
                </a:extLst>
              </a:tr>
              <a:tr h="288000">
                <a:tc vMerge="1">
                  <a:txBody>
                    <a:bodyPr/>
                    <a:lstStyle/>
                    <a:p>
                      <a:endParaRPr kumimoji="1" lang="ja-JP" altLang="en-US"/>
                    </a:p>
                  </a:txBody>
                  <a:tcPr/>
                </a:tc>
                <a:tc vMerge="1">
                  <a:txBody>
                    <a:bodyPr/>
                    <a:lstStyle/>
                    <a:p>
                      <a:endParaRPr kumimoji="1" lang="ja-JP" altLang="en-US"/>
                    </a:p>
                  </a:txBody>
                  <a:tcPr/>
                </a:tc>
                <a:tc>
                  <a:txBody>
                    <a:bodyPr/>
                    <a:lstStyle/>
                    <a:p>
                      <a:pPr algn="ctr"/>
                      <a:r>
                        <a:rPr kumimoji="1" lang="ja-JP" altLang="en-US" sz="1100" b="1" dirty="0" smtClean="0">
                          <a:solidFill>
                            <a:schemeClr val="bg1"/>
                          </a:solidFill>
                        </a:rPr>
                        <a:t>ステージング</a:t>
                      </a:r>
                      <a:endParaRPr kumimoji="1" lang="ja-JP" altLang="en-US" sz="11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100" b="1" dirty="0" smtClean="0">
                          <a:solidFill>
                            <a:schemeClr val="bg1"/>
                          </a:solidFill>
                        </a:rPr>
                        <a:t>プロダクション</a:t>
                      </a:r>
                      <a:endParaRPr kumimoji="1" lang="ja-JP" altLang="en-US" sz="11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endParaRPr kumimoji="1" lang="ja-JP" altLang="en-US"/>
                    </a:p>
                  </a:txBody>
                  <a:tcPr/>
                </a:tc>
                <a:tc vMerge="1">
                  <a:txBody>
                    <a:bodyPr/>
                    <a:lstStyle/>
                    <a:p>
                      <a:endParaRPr kumimoji="1" lang="ja-JP" altLang="en-US"/>
                    </a:p>
                  </a:txBody>
                  <a:tcPr/>
                </a:tc>
                <a:extLst>
                  <a:ext uri="{0D108BD9-81ED-4DB2-BD59-A6C34878D82A}">
                    <a16:rowId xmlns:a16="http://schemas.microsoft.com/office/drawing/2014/main" val="3174862609"/>
                  </a:ext>
                </a:extLst>
              </a:tr>
              <a:tr h="1296000">
                <a:tc>
                  <a:txBody>
                    <a:bodyPr/>
                    <a:lstStyle/>
                    <a:p>
                      <a:pPr algn="ctr"/>
                      <a:r>
                        <a:rPr kumimoji="1" lang="ja-JP" altLang="en-US" sz="1100" b="1" dirty="0" smtClean="0">
                          <a:solidFill>
                            <a:schemeClr val="bg1"/>
                          </a:solidFill>
                        </a:rPr>
                        <a:t>ディシジョンテーブル</a:t>
                      </a:r>
                      <a:endParaRPr kumimoji="1" lang="ja-JP" altLang="en-US" sz="1100" b="1" dirty="0">
                        <a:solidFill>
                          <a:schemeClr val="bg1"/>
                        </a:solidFill>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a:txBody>
                    <a:bodyPr/>
                    <a:lstStyle/>
                    <a:p>
                      <a:pPr algn="ctr"/>
                      <a:endParaRPr kumimoji="1" lang="ja-JP" alt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endParaRPr kumimoji="1" lang="ja-JP" alt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27179911"/>
                  </a:ext>
                </a:extLst>
              </a:tr>
            </a:tbl>
          </a:graphicData>
        </a:graphic>
      </p:graphicFrame>
      <p:sp>
        <p:nvSpPr>
          <p:cNvPr id="20" name="右矢印 19"/>
          <p:cNvSpPr/>
          <p:nvPr/>
        </p:nvSpPr>
        <p:spPr bwMode="auto">
          <a:xfrm>
            <a:off x="2722043" y="4047366"/>
            <a:ext cx="5767023" cy="523709"/>
          </a:xfrm>
          <a:prstGeom prst="rightArrow">
            <a:avLst/>
          </a:prstGeom>
          <a:solidFill>
            <a:schemeClr val="tx1">
              <a:lumMod val="50000"/>
              <a:lumOff val="5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 name="フローチャート: 内部記憶 3"/>
          <p:cNvSpPr/>
          <p:nvPr/>
        </p:nvSpPr>
        <p:spPr bwMode="auto">
          <a:xfrm>
            <a:off x="1863558" y="4112829"/>
            <a:ext cx="1306800" cy="392782"/>
          </a:xfrm>
          <a:prstGeom prst="flowChartInternalStorage">
            <a:avLst/>
          </a:prstGeom>
          <a:solidFill>
            <a:schemeClr val="bg1"/>
          </a:solidFill>
          <a:ln w="12700">
            <a:solidFill>
              <a:schemeClr val="tx1"/>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altLang="ja-JP" sz="1000" b="1" dirty="0" err="1" smtClean="0">
                <a:latin typeface="+mn-ea"/>
              </a:rPr>
              <a:t>Name_dtAAA</a:t>
            </a:r>
            <a:endParaRPr kumimoji="1" lang="ja-JP" altLang="en-US" sz="1000" b="1" dirty="0" smtClean="0">
              <a:latin typeface="+mn-ea"/>
            </a:endParaRPr>
          </a:p>
        </p:txBody>
      </p:sp>
      <p:sp>
        <p:nvSpPr>
          <p:cNvPr id="21" name="フローチャート: 内部記憶 20"/>
          <p:cNvSpPr/>
          <p:nvPr/>
        </p:nvSpPr>
        <p:spPr bwMode="auto">
          <a:xfrm>
            <a:off x="6626978" y="4112829"/>
            <a:ext cx="1306800" cy="392782"/>
          </a:xfrm>
          <a:prstGeom prst="flowChartInternalStorage">
            <a:avLst/>
          </a:prstGeom>
          <a:solidFill>
            <a:schemeClr val="bg1"/>
          </a:solidFill>
          <a:ln w="12700">
            <a:solidFill>
              <a:schemeClr val="tx1"/>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000" b="1" dirty="0" smtClean="0">
              <a:latin typeface="+mn-ea"/>
            </a:endParaRPr>
          </a:p>
        </p:txBody>
      </p:sp>
      <p:sp>
        <p:nvSpPr>
          <p:cNvPr id="22" name="右矢印 21"/>
          <p:cNvSpPr/>
          <p:nvPr/>
        </p:nvSpPr>
        <p:spPr bwMode="auto">
          <a:xfrm>
            <a:off x="2722043" y="4666984"/>
            <a:ext cx="5767023" cy="523709"/>
          </a:xfrm>
          <a:prstGeom prst="rightArrow">
            <a:avLst/>
          </a:prstGeom>
          <a:solidFill>
            <a:schemeClr val="tx1">
              <a:lumMod val="50000"/>
              <a:lumOff val="50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4" name="フローチャート: 内部記憶 23"/>
          <p:cNvSpPr/>
          <p:nvPr/>
        </p:nvSpPr>
        <p:spPr bwMode="auto">
          <a:xfrm>
            <a:off x="1863558" y="4732447"/>
            <a:ext cx="1306800" cy="392782"/>
          </a:xfrm>
          <a:prstGeom prst="flowChartInternalStorage">
            <a:avLst/>
          </a:prstGeom>
          <a:solidFill>
            <a:schemeClr val="bg1"/>
          </a:solidFill>
          <a:ln w="12700">
            <a:solidFill>
              <a:schemeClr val="tx1"/>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altLang="ja-JP" sz="1000" b="1" dirty="0" err="1" smtClean="0">
                <a:latin typeface="+mn-ea"/>
              </a:rPr>
              <a:t>Name_dtBBB</a:t>
            </a:r>
            <a:endParaRPr kumimoji="1" lang="ja-JP" altLang="en-US" sz="1000" b="1" dirty="0" smtClean="0">
              <a:latin typeface="+mn-ea"/>
            </a:endParaRPr>
          </a:p>
        </p:txBody>
      </p:sp>
      <p:sp>
        <p:nvSpPr>
          <p:cNvPr id="28" name="フローチャート: 内部記憶 27"/>
          <p:cNvSpPr/>
          <p:nvPr/>
        </p:nvSpPr>
        <p:spPr bwMode="auto">
          <a:xfrm>
            <a:off x="6626978" y="4732447"/>
            <a:ext cx="1306800" cy="392782"/>
          </a:xfrm>
          <a:prstGeom prst="flowChartInternalStorage">
            <a:avLst/>
          </a:prstGeom>
          <a:solidFill>
            <a:schemeClr val="bg1"/>
          </a:solidFill>
          <a:ln w="12700">
            <a:solidFill>
              <a:schemeClr val="tx1"/>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000" b="1" dirty="0" smtClean="0">
              <a:latin typeface="+mn-ea"/>
            </a:endParaRPr>
          </a:p>
        </p:txBody>
      </p:sp>
    </p:spTree>
    <p:extLst>
      <p:ext uri="{BB962C8B-B14F-4D97-AF65-F5344CB8AC3E}">
        <p14:creationId xmlns:p14="http://schemas.microsoft.com/office/powerpoint/2010/main" val="32751681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2" y="836712"/>
            <a:ext cx="8964488" cy="5616476"/>
          </a:xfrm>
        </p:spPr>
        <p:txBody>
          <a:bodyPr>
            <a:normAutofit lnSpcReduction="10000"/>
          </a:bodyPr>
          <a:lstStyle/>
          <a:p>
            <a:r>
              <a:rPr lang="ja-JP" altLang="en-US" dirty="0" smtClean="0"/>
              <a:t>「ディシジョンテーブル」画面で操作する（</a:t>
            </a:r>
            <a:r>
              <a:rPr lang="en-US" altLang="ja-JP" dirty="0" smtClean="0"/>
              <a:t>2/3</a:t>
            </a:r>
            <a:r>
              <a:rPr lang="ja-JP" altLang="en-US" dirty="0" smtClean="0"/>
              <a:t>）</a:t>
            </a:r>
            <a:endParaRPr lang="en-US" altLang="ja-JP" dirty="0" smtClean="0"/>
          </a:p>
          <a:p>
            <a:pPr lvl="1"/>
            <a:endParaRPr lang="en-US" altLang="ja-JP" dirty="0" smtClean="0"/>
          </a:p>
          <a:p>
            <a:pPr lvl="1"/>
            <a:r>
              <a:rPr lang="ja-JP" altLang="en-US" dirty="0" smtClean="0"/>
              <a:t>「条件式」タブ</a:t>
            </a:r>
            <a:endParaRPr lang="en-US" altLang="ja-JP" dirty="0" smtClean="0"/>
          </a:p>
          <a:p>
            <a:pPr lvl="2"/>
            <a:r>
              <a:rPr lang="ja-JP" altLang="en-US" dirty="0" smtClean="0"/>
              <a:t>条件名</a:t>
            </a:r>
            <a:r>
              <a:rPr lang="ja-JP" altLang="en-US" dirty="0"/>
              <a:t>、</a:t>
            </a:r>
            <a:r>
              <a:rPr lang="ja-JP" altLang="en-US" dirty="0" smtClean="0"/>
              <a:t>条件式を記述してルールを</a:t>
            </a:r>
            <a:r>
              <a:rPr lang="ja-JP" altLang="en-US" dirty="0"/>
              <a:t>作成</a:t>
            </a:r>
            <a:r>
              <a:rPr lang="ja-JP" altLang="en-US" dirty="0" smtClean="0"/>
              <a:t>する</a:t>
            </a:r>
            <a:endParaRPr lang="en-US" altLang="ja-JP" dirty="0" smtClean="0"/>
          </a:p>
          <a:p>
            <a:pPr lvl="2"/>
            <a:endParaRPr lang="en-US" altLang="ja-JP" dirty="0" smtClean="0"/>
          </a:p>
          <a:p>
            <a:pPr lvl="2"/>
            <a:r>
              <a:rPr lang="ja-JP" altLang="en-US" dirty="0" smtClean="0"/>
              <a:t>例</a:t>
            </a:r>
            <a:r>
              <a:rPr lang="ja-JP" altLang="en-US" dirty="0"/>
              <a:t>）</a:t>
            </a:r>
            <a:r>
              <a:rPr lang="ja-JP" altLang="en-US" b="1" u="heavy" dirty="0">
                <a:uFill>
                  <a:solidFill>
                    <a:srgbClr val="FF0000"/>
                  </a:solidFill>
                </a:uFill>
              </a:rPr>
              <a:t>アラートレベル「</a:t>
            </a:r>
            <a:r>
              <a:rPr lang="en-US" altLang="ja-JP" b="1" u="heavy" dirty="0">
                <a:uFill>
                  <a:solidFill>
                    <a:srgbClr val="FF0000"/>
                  </a:solidFill>
                </a:uFill>
              </a:rPr>
              <a:t>Error</a:t>
            </a:r>
            <a:r>
              <a:rPr lang="ja-JP" altLang="en-US" b="1" u="heavy" dirty="0" smtClean="0">
                <a:uFill>
                  <a:solidFill>
                    <a:srgbClr val="FF0000"/>
                  </a:solidFill>
                </a:uFill>
              </a:rPr>
              <a:t>」、かつ、対象</a:t>
            </a:r>
            <a:r>
              <a:rPr lang="ja-JP" altLang="en-US" b="1" u="heavy" dirty="0">
                <a:uFill>
                  <a:solidFill>
                    <a:srgbClr val="FF0000"/>
                  </a:solidFill>
                </a:uFill>
              </a:rPr>
              <a:t>「</a:t>
            </a:r>
            <a:r>
              <a:rPr lang="en-US" altLang="ja-JP" b="1" u="heavy" dirty="0">
                <a:uFill>
                  <a:solidFill>
                    <a:srgbClr val="FF0000"/>
                  </a:solidFill>
                </a:uFill>
              </a:rPr>
              <a:t>HDD</a:t>
            </a:r>
            <a:r>
              <a:rPr lang="ja-JP" altLang="en-US" b="1" u="heavy" dirty="0">
                <a:uFill>
                  <a:solidFill>
                    <a:srgbClr val="FF0000"/>
                  </a:solidFill>
                </a:uFill>
              </a:rPr>
              <a:t>」を含む</a:t>
            </a:r>
            <a:r>
              <a:rPr lang="ja-JP" altLang="en-US" b="1" u="heavy" dirty="0" smtClean="0">
                <a:uFill>
                  <a:solidFill>
                    <a:srgbClr val="FF0000"/>
                  </a:solidFill>
                </a:uFill>
              </a:rPr>
              <a:t>メッセージ</a:t>
            </a:r>
            <a:r>
              <a:rPr lang="ja-JP" altLang="en-US" b="1" dirty="0"/>
              <a:t>の</a:t>
            </a:r>
            <a:r>
              <a:rPr lang="ja-JP" altLang="en-US" b="1" dirty="0" smtClean="0"/>
              <a:t>場合、</a:t>
            </a:r>
            <a:r>
              <a:rPr lang="ja-JP" altLang="en-US" b="1" u="heavy" dirty="0" smtClean="0">
                <a:uFill>
                  <a:solidFill>
                    <a:srgbClr val="0A3368"/>
                  </a:solidFill>
                </a:uFill>
              </a:rPr>
              <a:t>アクション</a:t>
            </a:r>
            <a:r>
              <a:rPr lang="en-US" altLang="ja-JP" b="1" u="heavy" dirty="0">
                <a:uFill>
                  <a:solidFill>
                    <a:srgbClr val="0A3368"/>
                  </a:solidFill>
                </a:uFill>
              </a:rPr>
              <a:t>A</a:t>
            </a:r>
            <a:r>
              <a:rPr lang="ja-JP" altLang="en-US" b="1" u="heavy" dirty="0">
                <a:uFill>
                  <a:solidFill>
                    <a:srgbClr val="0A3368"/>
                  </a:solidFill>
                </a:uFill>
              </a:rPr>
              <a:t>を実行</a:t>
            </a:r>
          </a:p>
          <a:p>
            <a:pPr marL="360000" lvl="2" indent="0">
              <a:buNone/>
            </a:pPr>
            <a:endParaRPr lang="en-US" altLang="ja-JP" dirty="0"/>
          </a:p>
          <a:p>
            <a:pPr marL="627013" lvl="4" indent="0">
              <a:buNone/>
            </a:pPr>
            <a:endParaRPr lang="en-US" altLang="ja-JP" sz="1400" b="0" dirty="0" smtClean="0"/>
          </a:p>
          <a:p>
            <a:pPr marL="627013" lvl="4" indent="0">
              <a:buNone/>
            </a:pPr>
            <a:endParaRPr lang="en-US" altLang="ja-JP" sz="1400" b="0" dirty="0"/>
          </a:p>
          <a:p>
            <a:pPr marL="627013" lvl="4" indent="0">
              <a:buNone/>
            </a:pPr>
            <a:endParaRPr lang="en-US" altLang="ja-JP" sz="1400" b="0" dirty="0" smtClean="0"/>
          </a:p>
          <a:p>
            <a:pPr marL="627013" lvl="4" indent="0">
              <a:buNone/>
            </a:pPr>
            <a:endParaRPr lang="en-US" altLang="ja-JP" sz="1400" b="0" dirty="0"/>
          </a:p>
          <a:p>
            <a:pPr marL="627013" lvl="4" indent="0">
              <a:buNone/>
            </a:pPr>
            <a:endParaRPr lang="en-US" altLang="ja-JP" sz="1400" b="0" dirty="0" smtClean="0"/>
          </a:p>
          <a:p>
            <a:pPr marL="627013" lvl="4" indent="0">
              <a:buNone/>
            </a:pPr>
            <a:endParaRPr lang="en-US" altLang="ja-JP" sz="1400" b="0" dirty="0"/>
          </a:p>
          <a:p>
            <a:pPr marL="627013" lvl="4" indent="0">
              <a:buNone/>
            </a:pPr>
            <a:endParaRPr lang="en-US" altLang="ja-JP" sz="1400" b="0" dirty="0" smtClean="0"/>
          </a:p>
          <a:p>
            <a:pPr marL="627013" lvl="4" indent="0">
              <a:buNone/>
            </a:pPr>
            <a:endParaRPr lang="en-US" altLang="ja-JP" sz="1400" b="0" dirty="0"/>
          </a:p>
          <a:p>
            <a:pPr marL="627013" lvl="4" indent="0">
              <a:buNone/>
            </a:pPr>
            <a:endParaRPr lang="en-US" altLang="ja-JP" sz="1400" b="0" dirty="0" smtClean="0"/>
          </a:p>
          <a:p>
            <a:pPr marL="627013" lvl="4" indent="0">
              <a:buNone/>
            </a:pPr>
            <a:endParaRPr lang="en-US" altLang="ja-JP" sz="1400" b="0" dirty="0"/>
          </a:p>
          <a:p>
            <a:pPr marL="627013" lvl="4" indent="0">
              <a:buNone/>
            </a:pPr>
            <a:endParaRPr lang="en-US" altLang="ja-JP" sz="1400" b="0" dirty="0" smtClean="0"/>
          </a:p>
          <a:p>
            <a:pPr marL="627013" lvl="4" indent="0">
              <a:buNone/>
            </a:pPr>
            <a:endParaRPr lang="en-US" altLang="ja-JP" sz="1400" b="0" dirty="0"/>
          </a:p>
          <a:p>
            <a:pPr marL="627013" lvl="4" indent="0">
              <a:buNone/>
            </a:pPr>
            <a:endParaRPr lang="en-US" altLang="ja-JP" sz="1400" b="0" dirty="0" smtClean="0"/>
          </a:p>
          <a:p>
            <a:pPr marL="627013" lvl="4" indent="0">
              <a:buNone/>
            </a:pPr>
            <a:endParaRPr lang="en-US" altLang="ja-JP" sz="1400" b="0" dirty="0" smtClean="0"/>
          </a:p>
          <a:p>
            <a:pPr marL="627013" lvl="4" indent="0">
              <a:buNone/>
            </a:pPr>
            <a:r>
              <a:rPr lang="ja-JP" altLang="en-US" sz="1400" b="0" dirty="0"/>
              <a:t>作成</a:t>
            </a:r>
            <a:r>
              <a:rPr lang="ja-JP" altLang="en-US" sz="1400" b="0" dirty="0" smtClean="0"/>
              <a:t>したルールが有効か否かについては、後述するテストリクエストで確認可能</a:t>
            </a:r>
            <a:endParaRPr lang="en-US" altLang="ja-JP" dirty="0" smtClean="0"/>
          </a:p>
          <a:p>
            <a:pPr lvl="1"/>
            <a:endParaRPr lang="en-US" altLang="ja-JP" dirty="0"/>
          </a:p>
        </p:txBody>
      </p:sp>
      <p:sp>
        <p:nvSpPr>
          <p:cNvPr id="2" name="タイトル 1"/>
          <p:cNvSpPr>
            <a:spLocks noGrp="1"/>
          </p:cNvSpPr>
          <p:nvPr>
            <p:ph type="title"/>
          </p:nvPr>
        </p:nvSpPr>
        <p:spPr/>
        <p:txBody>
          <a:bodyPr>
            <a:normAutofit/>
          </a:bodyPr>
          <a:lstStyle/>
          <a:p>
            <a:r>
              <a:rPr lang="en-US" altLang="ja-JP" dirty="0" smtClean="0"/>
              <a:t>2.4</a:t>
            </a:r>
            <a:r>
              <a:rPr lang="ja-JP" altLang="en-US" dirty="0"/>
              <a:t>　ディシジョンテーブル</a:t>
            </a:r>
            <a:r>
              <a:rPr lang="ja-JP" altLang="en-US" dirty="0" smtClean="0"/>
              <a:t>の作成（</a:t>
            </a:r>
            <a:r>
              <a:rPr lang="en-US" altLang="ja-JP" dirty="0" smtClean="0"/>
              <a:t>4/6</a:t>
            </a:r>
            <a:r>
              <a:rPr lang="ja-JP" altLang="en-US" dirty="0" smtClean="0"/>
              <a:t>）</a:t>
            </a:r>
            <a:endParaRPr lang="ja-JP" altLang="en-US" dirty="0"/>
          </a:p>
        </p:txBody>
      </p:sp>
      <p:sp>
        <p:nvSpPr>
          <p:cNvPr id="6" name="テキスト ボックス 5"/>
          <p:cNvSpPr txBox="1"/>
          <p:nvPr/>
        </p:nvSpPr>
        <p:spPr>
          <a:xfrm>
            <a:off x="1413299" y="2643346"/>
            <a:ext cx="3817019" cy="307777"/>
          </a:xfrm>
          <a:prstGeom prst="rect">
            <a:avLst/>
          </a:prstGeom>
          <a:noFill/>
          <a:ln>
            <a:noFill/>
          </a:ln>
        </p:spPr>
        <p:txBody>
          <a:bodyPr wrap="square" rtlCol="0" anchor="b">
            <a:spAutoFit/>
          </a:bodyPr>
          <a:lstStyle/>
          <a:p>
            <a:pPr algn="ctr"/>
            <a:r>
              <a:rPr kumimoji="1" lang="ja-JP" altLang="en-US" sz="1400" dirty="0" smtClean="0">
                <a:solidFill>
                  <a:srgbClr val="FF0000"/>
                </a:solidFill>
                <a:latin typeface="+mn-ea"/>
              </a:rPr>
              <a:t>この部分をルールにおける「条件」とした</a:t>
            </a:r>
            <a:r>
              <a:rPr lang="ja-JP" altLang="en-US" sz="1400" dirty="0" smtClean="0">
                <a:solidFill>
                  <a:srgbClr val="FF0000"/>
                </a:solidFill>
                <a:latin typeface="+mn-ea"/>
              </a:rPr>
              <a:t>い</a:t>
            </a:r>
            <a:endParaRPr kumimoji="1" lang="en-US" altLang="ja-JP" sz="1400" dirty="0" smtClean="0">
              <a:solidFill>
                <a:srgbClr val="FF0000"/>
              </a:solidFill>
              <a:latin typeface="+mn-ea"/>
            </a:endParaRPr>
          </a:p>
        </p:txBody>
      </p:sp>
      <p:sp>
        <p:nvSpPr>
          <p:cNvPr id="20" name="テキスト ボックス 19"/>
          <p:cNvSpPr txBox="1"/>
          <p:nvPr/>
        </p:nvSpPr>
        <p:spPr>
          <a:xfrm>
            <a:off x="5681334" y="3005480"/>
            <a:ext cx="2833767" cy="954107"/>
          </a:xfrm>
          <a:prstGeom prst="rect">
            <a:avLst/>
          </a:prstGeom>
          <a:noFill/>
        </p:spPr>
        <p:txBody>
          <a:bodyPr wrap="square" rtlCol="0">
            <a:spAutoFit/>
          </a:bodyPr>
          <a:lstStyle/>
          <a:p>
            <a:r>
              <a:rPr kumimoji="1" lang="ja-JP" altLang="en-US" sz="1400" dirty="0" smtClean="0">
                <a:solidFill>
                  <a:srgbClr val="0A3368"/>
                </a:solidFill>
                <a:latin typeface="+mn-ea"/>
              </a:rPr>
              <a:t>ルールマッチ後のアクションについては、後述する「ディシジョンテーブルファイル」で記述していく</a:t>
            </a:r>
            <a:endParaRPr kumimoji="1" lang="en-US" altLang="ja-JP" sz="1400" dirty="0" smtClean="0">
              <a:solidFill>
                <a:srgbClr val="0A3368"/>
              </a:solidFill>
              <a:latin typeface="+mn-ea"/>
            </a:endParaRPr>
          </a:p>
        </p:txBody>
      </p:sp>
      <p:pic>
        <p:nvPicPr>
          <p:cNvPr id="11" name="図 10"/>
          <p:cNvPicPr>
            <a:picLocks noChangeAspect="1"/>
          </p:cNvPicPr>
          <p:nvPr/>
        </p:nvPicPr>
        <p:blipFill rotWithShape="1">
          <a:blip r:embed="rId2"/>
          <a:srcRect b="4736"/>
          <a:stretch/>
        </p:blipFill>
        <p:spPr>
          <a:xfrm>
            <a:off x="1696395" y="3735306"/>
            <a:ext cx="3188239" cy="2088869"/>
          </a:xfrm>
          <a:prstGeom prst="rect">
            <a:avLst/>
          </a:prstGeom>
        </p:spPr>
      </p:pic>
      <p:sp>
        <p:nvSpPr>
          <p:cNvPr id="12" name="下矢印 11"/>
          <p:cNvSpPr/>
          <p:nvPr/>
        </p:nvSpPr>
        <p:spPr bwMode="auto">
          <a:xfrm>
            <a:off x="1504959" y="3052886"/>
            <a:ext cx="3571111" cy="756000"/>
          </a:xfrm>
          <a:prstGeom prst="downArrow">
            <a:avLst>
              <a:gd name="adj1" fmla="val 78874"/>
              <a:gd name="adj2" fmla="val 50000"/>
            </a:avLst>
          </a:prstGeom>
          <a:solidFill>
            <a:srgbClr val="FF000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テキスト ボックス 29"/>
          <p:cNvSpPr txBox="1"/>
          <p:nvPr/>
        </p:nvSpPr>
        <p:spPr>
          <a:xfrm>
            <a:off x="2030783" y="3087063"/>
            <a:ext cx="2519463" cy="523220"/>
          </a:xfrm>
          <a:prstGeom prst="rect">
            <a:avLst/>
          </a:prstGeom>
          <a:noFill/>
        </p:spPr>
        <p:txBody>
          <a:bodyPr wrap="square" rtlCol="0">
            <a:spAutoFit/>
          </a:bodyPr>
          <a:lstStyle/>
          <a:p>
            <a:pPr algn="ctr"/>
            <a:r>
              <a:rPr kumimoji="1" lang="ja-JP" altLang="en-US" sz="1400" b="1" dirty="0" smtClean="0">
                <a:solidFill>
                  <a:schemeClr val="bg1"/>
                </a:solidFill>
                <a:latin typeface="+mn-ea"/>
              </a:rPr>
              <a:t>ディシジョンテーブル画面の</a:t>
            </a:r>
            <a:endParaRPr kumimoji="1" lang="en-US" altLang="ja-JP" sz="1400" b="1" dirty="0" smtClean="0">
              <a:solidFill>
                <a:schemeClr val="bg1"/>
              </a:solidFill>
              <a:latin typeface="+mn-ea"/>
            </a:endParaRPr>
          </a:p>
          <a:p>
            <a:pPr algn="ctr"/>
            <a:r>
              <a:rPr kumimoji="1" lang="ja-JP" altLang="en-US" sz="1400" b="1" dirty="0" smtClean="0">
                <a:solidFill>
                  <a:schemeClr val="bg1"/>
                </a:solidFill>
                <a:latin typeface="+mn-ea"/>
              </a:rPr>
              <a:t>「条件式」タブで設定する</a:t>
            </a:r>
            <a:endParaRPr kumimoji="1" lang="en-US" altLang="ja-JP" sz="1400" b="1" dirty="0" smtClean="0">
              <a:solidFill>
                <a:schemeClr val="bg1"/>
              </a:solidFill>
              <a:latin typeface="+mn-ea"/>
            </a:endParaRPr>
          </a:p>
        </p:txBody>
      </p:sp>
      <p:cxnSp>
        <p:nvCxnSpPr>
          <p:cNvPr id="18" name="直線コネクタ 17"/>
          <p:cNvCxnSpPr/>
          <p:nvPr/>
        </p:nvCxnSpPr>
        <p:spPr bwMode="auto">
          <a:xfrm>
            <a:off x="1269268" y="2507874"/>
            <a:ext cx="216030" cy="43724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2" name="直線コネクタ 31"/>
          <p:cNvCxnSpPr/>
          <p:nvPr/>
        </p:nvCxnSpPr>
        <p:spPr bwMode="auto">
          <a:xfrm>
            <a:off x="1475570" y="2935563"/>
            <a:ext cx="3636000" cy="0"/>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6" name="直線コネクタ 35"/>
          <p:cNvCxnSpPr/>
          <p:nvPr/>
        </p:nvCxnSpPr>
        <p:spPr bwMode="auto">
          <a:xfrm flipH="1">
            <a:off x="8413907" y="2477140"/>
            <a:ext cx="170588" cy="1475073"/>
          </a:xfrm>
          <a:prstGeom prst="line">
            <a:avLst/>
          </a:prstGeom>
          <a:solidFill>
            <a:schemeClr val="bg1"/>
          </a:solidFill>
          <a:ln w="38100" cap="flat" cmpd="sng" algn="ctr">
            <a:solidFill>
              <a:srgbClr val="0A3368"/>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7" name="直線コネクタ 36"/>
          <p:cNvCxnSpPr/>
          <p:nvPr/>
        </p:nvCxnSpPr>
        <p:spPr bwMode="auto">
          <a:xfrm flipV="1">
            <a:off x="5764188" y="3943703"/>
            <a:ext cx="2649719" cy="0"/>
          </a:xfrm>
          <a:prstGeom prst="line">
            <a:avLst/>
          </a:prstGeom>
          <a:solidFill>
            <a:schemeClr val="bg1"/>
          </a:solidFill>
          <a:ln w="38100" cap="flat" cmpd="sng" algn="ctr">
            <a:solidFill>
              <a:srgbClr val="0A336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3" name="角丸四角形 12"/>
          <p:cNvSpPr/>
          <p:nvPr/>
        </p:nvSpPr>
        <p:spPr bwMode="auto">
          <a:xfrm>
            <a:off x="5346350" y="4455985"/>
            <a:ext cx="3243559" cy="1327407"/>
          </a:xfrm>
          <a:prstGeom prst="roundRect">
            <a:avLst>
              <a:gd name="adj" fmla="val 10926"/>
            </a:avLst>
          </a:prstGeom>
          <a:solidFill>
            <a:schemeClr val="bg1"/>
          </a:solid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 name="正方形/長方形 6"/>
          <p:cNvSpPr/>
          <p:nvPr/>
        </p:nvSpPr>
        <p:spPr>
          <a:xfrm>
            <a:off x="5429330" y="4564043"/>
            <a:ext cx="3143440" cy="1169551"/>
          </a:xfrm>
          <a:prstGeom prst="rect">
            <a:avLst/>
          </a:prstGeom>
        </p:spPr>
        <p:txBody>
          <a:bodyPr wrap="square">
            <a:spAutoFit/>
          </a:bodyPr>
          <a:lstStyle/>
          <a:p>
            <a:pPr marL="0" lvl="2" indent="-287387"/>
            <a:r>
              <a:rPr lang="ja-JP" altLang="en-US" sz="1400" dirty="0" smtClean="0"/>
              <a:t>条件に対して投入されるメッセージ（「</a:t>
            </a:r>
            <a:r>
              <a:rPr lang="en-US" altLang="ja-JP" sz="1400" dirty="0" smtClean="0"/>
              <a:t>Error</a:t>
            </a:r>
            <a:r>
              <a:rPr lang="ja-JP" altLang="en-US" sz="1400" dirty="0" smtClean="0"/>
              <a:t>」や「</a:t>
            </a:r>
            <a:r>
              <a:rPr lang="en-US" altLang="ja-JP" sz="1400" dirty="0" smtClean="0"/>
              <a:t>HDD</a:t>
            </a:r>
            <a:r>
              <a:rPr lang="ja-JP" altLang="en-US" sz="1400" dirty="0" smtClean="0"/>
              <a:t>」）については、後述する「ディシジョンテーブルファイル」で具体的なルールを記述していく</a:t>
            </a:r>
            <a:endParaRPr lang="en-US" altLang="ja-JP" dirty="0"/>
          </a:p>
        </p:txBody>
      </p:sp>
      <p:cxnSp>
        <p:nvCxnSpPr>
          <p:cNvPr id="43" name="直線コネクタ 42"/>
          <p:cNvCxnSpPr>
            <a:endCxn id="13" idx="1"/>
          </p:cNvCxnSpPr>
          <p:nvPr/>
        </p:nvCxnSpPr>
        <p:spPr bwMode="auto">
          <a:xfrm>
            <a:off x="4861259" y="4725180"/>
            <a:ext cx="485091" cy="394509"/>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54" name="フリーフォーム 53"/>
          <p:cNvSpPr/>
          <p:nvPr/>
        </p:nvSpPr>
        <p:spPr bwMode="auto">
          <a:xfrm>
            <a:off x="1743892" y="4077090"/>
            <a:ext cx="3078456" cy="1706302"/>
          </a:xfrm>
          <a:custGeom>
            <a:avLst/>
            <a:gdLst>
              <a:gd name="connsiteX0" fmla="*/ 1078178 w 3078456"/>
              <a:gd name="connsiteY0" fmla="*/ 0 h 1706302"/>
              <a:gd name="connsiteX1" fmla="*/ 2007450 w 3078456"/>
              <a:gd name="connsiteY1" fmla="*/ 0 h 1706302"/>
              <a:gd name="connsiteX2" fmla="*/ 2046884 w 3078456"/>
              <a:gd name="connsiteY2" fmla="*/ 39434 h 1706302"/>
              <a:gd name="connsiteX3" fmla="*/ 2046884 w 3078456"/>
              <a:gd name="connsiteY3" fmla="*/ 307188 h 1706302"/>
              <a:gd name="connsiteX4" fmla="*/ 3032943 w 3078456"/>
              <a:gd name="connsiteY4" fmla="*/ 307188 h 1706302"/>
              <a:gd name="connsiteX5" fmla="*/ 3078456 w 3078456"/>
              <a:gd name="connsiteY5" fmla="*/ 352701 h 1706302"/>
              <a:gd name="connsiteX6" fmla="*/ 3078456 w 3078456"/>
              <a:gd name="connsiteY6" fmla="*/ 1660789 h 1706302"/>
              <a:gd name="connsiteX7" fmla="*/ 3032943 w 3078456"/>
              <a:gd name="connsiteY7" fmla="*/ 1706302 h 1706302"/>
              <a:gd name="connsiteX8" fmla="*/ 45513 w 3078456"/>
              <a:gd name="connsiteY8" fmla="*/ 1706302 h 1706302"/>
              <a:gd name="connsiteX9" fmla="*/ 0 w 3078456"/>
              <a:gd name="connsiteY9" fmla="*/ 1660789 h 1706302"/>
              <a:gd name="connsiteX10" fmla="*/ 0 w 3078456"/>
              <a:gd name="connsiteY10" fmla="*/ 352701 h 1706302"/>
              <a:gd name="connsiteX11" fmla="*/ 45513 w 3078456"/>
              <a:gd name="connsiteY11" fmla="*/ 307188 h 1706302"/>
              <a:gd name="connsiteX12" fmla="*/ 1038744 w 3078456"/>
              <a:gd name="connsiteY12" fmla="*/ 307188 h 1706302"/>
              <a:gd name="connsiteX13" fmla="*/ 1038744 w 3078456"/>
              <a:gd name="connsiteY13" fmla="*/ 39434 h 1706302"/>
              <a:gd name="connsiteX14" fmla="*/ 1078178 w 3078456"/>
              <a:gd name="connsiteY14" fmla="*/ 0 h 170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8456" h="1706302">
                <a:moveTo>
                  <a:pt x="1078178" y="0"/>
                </a:moveTo>
                <a:lnTo>
                  <a:pt x="2007450" y="0"/>
                </a:lnTo>
                <a:cubicBezTo>
                  <a:pt x="2029229" y="0"/>
                  <a:pt x="2046884" y="17655"/>
                  <a:pt x="2046884" y="39434"/>
                </a:cubicBezTo>
                <a:lnTo>
                  <a:pt x="2046884" y="307188"/>
                </a:lnTo>
                <a:lnTo>
                  <a:pt x="3032943" y="307188"/>
                </a:lnTo>
                <a:cubicBezTo>
                  <a:pt x="3058079" y="307188"/>
                  <a:pt x="3078456" y="327565"/>
                  <a:pt x="3078456" y="352701"/>
                </a:cubicBezTo>
                <a:lnTo>
                  <a:pt x="3078456" y="1660789"/>
                </a:lnTo>
                <a:cubicBezTo>
                  <a:pt x="3078456" y="1685925"/>
                  <a:pt x="3058079" y="1706302"/>
                  <a:pt x="3032943" y="1706302"/>
                </a:cubicBezTo>
                <a:lnTo>
                  <a:pt x="45513" y="1706302"/>
                </a:lnTo>
                <a:cubicBezTo>
                  <a:pt x="20377" y="1706302"/>
                  <a:pt x="0" y="1685925"/>
                  <a:pt x="0" y="1660789"/>
                </a:cubicBezTo>
                <a:lnTo>
                  <a:pt x="0" y="352701"/>
                </a:lnTo>
                <a:cubicBezTo>
                  <a:pt x="0" y="327565"/>
                  <a:pt x="20377" y="307188"/>
                  <a:pt x="45513" y="307188"/>
                </a:cubicBezTo>
                <a:lnTo>
                  <a:pt x="1038744" y="307188"/>
                </a:lnTo>
                <a:lnTo>
                  <a:pt x="1038744" y="39434"/>
                </a:lnTo>
                <a:cubicBezTo>
                  <a:pt x="1038744" y="17655"/>
                  <a:pt x="1056399" y="0"/>
                  <a:pt x="1078178" y="0"/>
                </a:cubicBez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798673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2" y="836712"/>
            <a:ext cx="8784001" cy="5616476"/>
          </a:xfrm>
        </p:spPr>
        <p:txBody>
          <a:bodyPr>
            <a:normAutofit/>
          </a:bodyPr>
          <a:lstStyle/>
          <a:p>
            <a:r>
              <a:rPr lang="ja-JP" altLang="en-US" dirty="0" smtClean="0"/>
              <a:t>「ディシジョンテーブル」画面で操作する（</a:t>
            </a:r>
            <a:r>
              <a:rPr lang="en-US" altLang="ja-JP" dirty="0"/>
              <a:t>3</a:t>
            </a:r>
            <a:r>
              <a:rPr lang="en-US" altLang="ja-JP" dirty="0" smtClean="0"/>
              <a:t>/3</a:t>
            </a:r>
            <a:r>
              <a:rPr lang="ja-JP" altLang="en-US" dirty="0" smtClean="0"/>
              <a:t>）</a:t>
            </a:r>
            <a:endParaRPr lang="en-US" altLang="ja-JP" dirty="0" smtClean="0"/>
          </a:p>
          <a:p>
            <a:pPr lvl="1"/>
            <a:endParaRPr lang="en-US" altLang="ja-JP" dirty="0" smtClean="0"/>
          </a:p>
          <a:p>
            <a:pPr lvl="1"/>
            <a:r>
              <a:rPr lang="ja-JP" altLang="en-US" dirty="0" smtClean="0"/>
              <a:t>「未知事象通知」タブ</a:t>
            </a:r>
            <a:endParaRPr lang="en-US" altLang="ja-JP" dirty="0" smtClean="0"/>
          </a:p>
          <a:p>
            <a:pPr marL="360000" lvl="2" indent="0">
              <a:buNone/>
            </a:pPr>
            <a:r>
              <a:rPr lang="ja-JP" altLang="en-US" dirty="0"/>
              <a:t>「メールで通知する」を選択すること</a:t>
            </a:r>
            <a:r>
              <a:rPr lang="ja-JP" altLang="en-US" dirty="0" smtClean="0"/>
              <a:t>で、未知事象が発生した場合メールで通知するよう設定することが可能</a:t>
            </a:r>
            <a:endParaRPr lang="en-US" altLang="ja-JP" dirty="0" smtClean="0"/>
          </a:p>
          <a:p>
            <a:pPr lvl="2"/>
            <a:endParaRPr lang="en-US" altLang="ja-JP" dirty="0" smtClean="0"/>
          </a:p>
          <a:p>
            <a:pPr lvl="1"/>
            <a:r>
              <a:rPr lang="ja-JP" altLang="en-US" dirty="0" smtClean="0"/>
              <a:t>「既知事象」と「未知事象」</a:t>
            </a:r>
            <a:endParaRPr lang="en-US" altLang="ja-JP" dirty="0" smtClean="0"/>
          </a:p>
          <a:p>
            <a:pPr lvl="2"/>
            <a:r>
              <a:rPr lang="ja-JP" altLang="en-US" dirty="0" smtClean="0"/>
              <a:t>既知事象：ルール</a:t>
            </a:r>
            <a:r>
              <a:rPr lang="ja-JP" altLang="en-US" dirty="0"/>
              <a:t>として定義できており、アクションも定義できている事象のこと</a:t>
            </a:r>
            <a:endParaRPr lang="en-US" altLang="ja-JP" dirty="0" smtClean="0"/>
          </a:p>
          <a:p>
            <a:pPr lvl="2"/>
            <a:r>
              <a:rPr lang="ja-JP" altLang="en-US" dirty="0"/>
              <a:t>未知事象：既知事象として定義できて</a:t>
            </a:r>
            <a:r>
              <a:rPr lang="ja-JP" altLang="en-US" dirty="0" smtClean="0"/>
              <a:t>いない</a:t>
            </a:r>
            <a:r>
              <a:rPr lang="ja-JP" altLang="en-US" dirty="0"/>
              <a:t>事象</a:t>
            </a:r>
            <a:r>
              <a:rPr lang="ja-JP" altLang="en-US" dirty="0" smtClean="0"/>
              <a:t>のこ</a:t>
            </a:r>
            <a:r>
              <a:rPr lang="ja-JP" altLang="en-US" dirty="0"/>
              <a:t>と</a:t>
            </a:r>
            <a:endParaRPr lang="en-US" altLang="ja-JP" dirty="0" smtClean="0"/>
          </a:p>
          <a:p>
            <a:pPr marL="360000" lvl="2" indent="0">
              <a:buNone/>
            </a:pPr>
            <a:endParaRPr lang="en-US" altLang="ja-JP" dirty="0"/>
          </a:p>
          <a:p>
            <a:pPr lvl="1"/>
            <a:r>
              <a:rPr lang="ja-JP" altLang="en-US" dirty="0"/>
              <a:t>例</a:t>
            </a:r>
            <a:r>
              <a:rPr lang="ja-JP" altLang="en-US" dirty="0" smtClean="0"/>
              <a:t>として</a:t>
            </a:r>
            <a:r>
              <a:rPr lang="ja-JP" altLang="en-US" dirty="0"/>
              <a:t>、</a:t>
            </a:r>
            <a:r>
              <a:rPr lang="ja-JP" altLang="en-US" dirty="0" smtClean="0"/>
              <a:t>「メールで通知する」を設定した状態で、ルール化していない「</a:t>
            </a:r>
            <a:r>
              <a:rPr lang="en-US" altLang="ja-JP" dirty="0" smtClean="0"/>
              <a:t>NG</a:t>
            </a:r>
            <a:r>
              <a:rPr lang="ja-JP" altLang="en-US" dirty="0" smtClean="0"/>
              <a:t>」という</a:t>
            </a:r>
            <a:r>
              <a:rPr lang="ja-JP" altLang="en-US" dirty="0"/>
              <a:t>メッセージ</a:t>
            </a:r>
            <a:r>
              <a:rPr lang="ja-JP" altLang="en-US" dirty="0" smtClean="0"/>
              <a:t>を受け取った場合</a:t>
            </a:r>
            <a:endParaRPr lang="en-US" altLang="ja-JP" dirty="0" smtClean="0"/>
          </a:p>
          <a:p>
            <a:pPr lvl="2"/>
            <a:endParaRPr lang="en-US" altLang="ja-JP" dirty="0" smtClean="0"/>
          </a:p>
        </p:txBody>
      </p:sp>
      <p:sp>
        <p:nvSpPr>
          <p:cNvPr id="2" name="タイトル 1"/>
          <p:cNvSpPr>
            <a:spLocks noGrp="1"/>
          </p:cNvSpPr>
          <p:nvPr>
            <p:ph type="title"/>
          </p:nvPr>
        </p:nvSpPr>
        <p:spPr/>
        <p:txBody>
          <a:bodyPr>
            <a:normAutofit/>
          </a:bodyPr>
          <a:lstStyle/>
          <a:p>
            <a:r>
              <a:rPr lang="en-US" altLang="ja-JP" dirty="0" smtClean="0"/>
              <a:t>2.4</a:t>
            </a:r>
            <a:r>
              <a:rPr lang="ja-JP" altLang="en-US" dirty="0"/>
              <a:t>　ディシジョンテーブル</a:t>
            </a:r>
            <a:r>
              <a:rPr lang="ja-JP" altLang="en-US" dirty="0" smtClean="0"/>
              <a:t>の作成（</a:t>
            </a:r>
            <a:r>
              <a:rPr lang="en-US" altLang="ja-JP" dirty="0" smtClean="0"/>
              <a:t>5/6</a:t>
            </a:r>
            <a:r>
              <a:rPr lang="ja-JP" altLang="en-US" dirty="0" smtClean="0"/>
              <a:t>）</a:t>
            </a:r>
            <a:endParaRPr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1366204562"/>
              </p:ext>
            </p:extLst>
          </p:nvPr>
        </p:nvGraphicFramePr>
        <p:xfrm>
          <a:off x="745742" y="4357000"/>
          <a:ext cx="7810533" cy="1858618"/>
        </p:xfrm>
        <a:graphic>
          <a:graphicData uri="http://schemas.openxmlformats.org/drawingml/2006/table">
            <a:tbl>
              <a:tblPr firstRow="1" bandRow="1">
                <a:tableStyleId>{5C22544A-7EE6-4342-B048-85BDC9FD1C3A}</a:tableStyleId>
              </a:tblPr>
              <a:tblGrid>
                <a:gridCol w="778352">
                  <a:extLst>
                    <a:ext uri="{9D8B030D-6E8A-4147-A177-3AD203B41FA5}">
                      <a16:colId xmlns:a16="http://schemas.microsoft.com/office/drawing/2014/main" val="3858504258"/>
                    </a:ext>
                  </a:extLst>
                </a:gridCol>
                <a:gridCol w="2186758">
                  <a:extLst>
                    <a:ext uri="{9D8B030D-6E8A-4147-A177-3AD203B41FA5}">
                      <a16:colId xmlns:a16="http://schemas.microsoft.com/office/drawing/2014/main" val="393151939"/>
                    </a:ext>
                  </a:extLst>
                </a:gridCol>
                <a:gridCol w="2531191">
                  <a:extLst>
                    <a:ext uri="{9D8B030D-6E8A-4147-A177-3AD203B41FA5}">
                      <a16:colId xmlns:a16="http://schemas.microsoft.com/office/drawing/2014/main" val="368185662"/>
                    </a:ext>
                  </a:extLst>
                </a:gridCol>
                <a:gridCol w="2314232">
                  <a:extLst>
                    <a:ext uri="{9D8B030D-6E8A-4147-A177-3AD203B41FA5}">
                      <a16:colId xmlns:a16="http://schemas.microsoft.com/office/drawing/2014/main" val="3450260099"/>
                    </a:ext>
                  </a:extLst>
                </a:gridCol>
              </a:tblGrid>
              <a:tr h="313482">
                <a:tc>
                  <a:txBody>
                    <a:bodyPr/>
                    <a:lstStyle/>
                    <a:p>
                      <a:pPr algn="ctr"/>
                      <a:r>
                        <a:rPr kumimoji="1" lang="ja-JP" altLang="en-US" sz="1400" b="1" dirty="0" smtClean="0">
                          <a:solidFill>
                            <a:schemeClr val="bg1"/>
                          </a:solidFill>
                        </a:rPr>
                        <a:t>フロー</a:t>
                      </a:r>
                      <a:endParaRPr kumimoji="1" lang="ja-JP" altLang="en-US" sz="1400" b="1" dirty="0">
                        <a:solidFill>
                          <a:schemeClr val="bg1"/>
                        </a:solidFill>
                      </a:endParaRPr>
                    </a:p>
                  </a:txBody>
                  <a:tcPr anchor="ctr">
                    <a:solidFill>
                      <a:srgbClr val="002060"/>
                    </a:solidFill>
                  </a:tcPr>
                </a:tc>
                <a:tc>
                  <a:txBody>
                    <a:bodyPr/>
                    <a:lstStyle/>
                    <a:p>
                      <a:pPr algn="ctr"/>
                      <a:r>
                        <a:rPr kumimoji="1" lang="ja-JP" altLang="en-US" sz="1400" b="1" dirty="0" smtClean="0">
                          <a:solidFill>
                            <a:schemeClr val="bg1"/>
                          </a:solidFill>
                        </a:rPr>
                        <a:t>リクエスト</a:t>
                      </a:r>
                      <a:endParaRPr kumimoji="1" lang="ja-JP" altLang="en-US" sz="1400" b="1" dirty="0">
                        <a:solidFill>
                          <a:schemeClr val="bg1"/>
                        </a:solidFill>
                      </a:endParaRPr>
                    </a:p>
                  </a:txBody>
                  <a:tcPr anchor="ctr">
                    <a:solidFill>
                      <a:srgbClr val="002060"/>
                    </a:solidFill>
                  </a:tcPr>
                </a:tc>
                <a:tc>
                  <a:txBody>
                    <a:bodyPr/>
                    <a:lstStyle/>
                    <a:p>
                      <a:pPr algn="ctr"/>
                      <a:r>
                        <a:rPr kumimoji="1" lang="ja-JP" altLang="en-US" sz="1400" b="1" dirty="0" smtClean="0">
                          <a:solidFill>
                            <a:schemeClr val="bg1"/>
                          </a:solidFill>
                        </a:rPr>
                        <a:t>ルールマッチング</a:t>
                      </a:r>
                      <a:endParaRPr kumimoji="1" lang="ja-JP" altLang="en-US" sz="1400" b="1" dirty="0">
                        <a:solidFill>
                          <a:schemeClr val="bg1"/>
                        </a:solidFill>
                      </a:endParaRPr>
                    </a:p>
                  </a:txBody>
                  <a:tcPr anchor="ctr">
                    <a:solidFill>
                      <a:srgbClr val="002060"/>
                    </a:solidFill>
                  </a:tcPr>
                </a:tc>
                <a:tc>
                  <a:txBody>
                    <a:bodyPr/>
                    <a:lstStyle/>
                    <a:p>
                      <a:pPr algn="ctr"/>
                      <a:r>
                        <a:rPr kumimoji="1" lang="ja-JP" altLang="en-US" sz="1400" b="1" dirty="0" smtClean="0">
                          <a:solidFill>
                            <a:schemeClr val="bg1"/>
                          </a:solidFill>
                        </a:rPr>
                        <a:t>アクション</a:t>
                      </a:r>
                      <a:endParaRPr kumimoji="1" lang="ja-JP" altLang="en-US" sz="1400" b="1" dirty="0">
                        <a:solidFill>
                          <a:schemeClr val="bg1"/>
                        </a:solidFill>
                      </a:endParaRPr>
                    </a:p>
                  </a:txBody>
                  <a:tcPr anchor="ctr">
                    <a:solidFill>
                      <a:srgbClr val="002060"/>
                    </a:solidFill>
                  </a:tcPr>
                </a:tc>
                <a:extLst>
                  <a:ext uri="{0D108BD9-81ED-4DB2-BD59-A6C34878D82A}">
                    <a16:rowId xmlns:a16="http://schemas.microsoft.com/office/drawing/2014/main" val="1869865517"/>
                  </a:ext>
                </a:extLst>
              </a:tr>
              <a:tr h="1545136">
                <a:tc>
                  <a:txBody>
                    <a:bodyPr/>
                    <a:lstStyle/>
                    <a:p>
                      <a:pPr algn="ctr"/>
                      <a:r>
                        <a:rPr kumimoji="1" lang="ja-JP" altLang="en-US" sz="1400" b="1" dirty="0" smtClean="0">
                          <a:solidFill>
                            <a:schemeClr val="bg1"/>
                          </a:solidFill>
                        </a:rPr>
                        <a:t>イメージ</a:t>
                      </a:r>
                      <a:endParaRPr kumimoji="1" lang="ja-JP" altLang="en-US" sz="1400" b="1" dirty="0">
                        <a:solidFill>
                          <a:schemeClr val="bg1"/>
                        </a:solidFill>
                      </a:endParaRPr>
                    </a:p>
                  </a:txBody>
                  <a:tcPr vert="eaVert" anchor="ctr">
                    <a:solidFill>
                      <a:srgbClr val="002060"/>
                    </a:solidFill>
                  </a:tcPr>
                </a:tc>
                <a:tc>
                  <a:txBody>
                    <a:bodyPr/>
                    <a:lstStyle/>
                    <a:p>
                      <a:pPr algn="ctr"/>
                      <a:endParaRPr kumimoji="1" lang="ja-JP" altLang="en-US" sz="1600" dirty="0"/>
                    </a:p>
                  </a:txBody>
                  <a:tcPr anchor="ctr">
                    <a:solidFill>
                      <a:srgbClr val="E7F1FF"/>
                    </a:solidFill>
                  </a:tcPr>
                </a:tc>
                <a:tc>
                  <a:txBody>
                    <a:bodyPr/>
                    <a:lstStyle/>
                    <a:p>
                      <a:pPr algn="ctr"/>
                      <a:endParaRPr kumimoji="1" lang="ja-JP" altLang="en-US" sz="1600" dirty="0"/>
                    </a:p>
                  </a:txBody>
                  <a:tcPr anchor="ctr">
                    <a:solidFill>
                      <a:srgbClr val="E7F1FF"/>
                    </a:solidFill>
                  </a:tcPr>
                </a:tc>
                <a:tc>
                  <a:txBody>
                    <a:bodyPr/>
                    <a:lstStyle/>
                    <a:p>
                      <a:pPr algn="ctr"/>
                      <a:endParaRPr kumimoji="1" lang="ja-JP" altLang="en-US" sz="1600" dirty="0"/>
                    </a:p>
                  </a:txBody>
                  <a:tcPr anchor="ctr">
                    <a:solidFill>
                      <a:srgbClr val="E7F1FF"/>
                    </a:solidFill>
                  </a:tcPr>
                </a:tc>
                <a:extLst>
                  <a:ext uri="{0D108BD9-81ED-4DB2-BD59-A6C34878D82A}">
                    <a16:rowId xmlns:a16="http://schemas.microsoft.com/office/drawing/2014/main" val="1942711917"/>
                  </a:ext>
                </a:extLst>
              </a:tr>
            </a:tbl>
          </a:graphicData>
        </a:graphic>
      </p:graphicFrame>
      <p:sp>
        <p:nvSpPr>
          <p:cNvPr id="8" name="正方形/長方形 7"/>
          <p:cNvSpPr/>
          <p:nvPr/>
        </p:nvSpPr>
        <p:spPr bwMode="auto">
          <a:xfrm>
            <a:off x="1753883" y="4744038"/>
            <a:ext cx="1800000" cy="1327559"/>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400" b="1" dirty="0">
                <a:solidFill>
                  <a:srgbClr val="002060"/>
                </a:solidFill>
                <a:latin typeface="+mn-ea"/>
              </a:rPr>
              <a:t>メッセージ</a:t>
            </a:r>
            <a:endParaRPr kumimoji="1" lang="ja-JP" altLang="en-US" sz="1400" b="1" dirty="0" smtClean="0">
              <a:solidFill>
                <a:srgbClr val="002060"/>
              </a:solidFill>
              <a:latin typeface="+mn-ea"/>
            </a:endParaRPr>
          </a:p>
        </p:txBody>
      </p:sp>
      <p:sp>
        <p:nvSpPr>
          <p:cNvPr id="9" name="正方形/長方形 8"/>
          <p:cNvSpPr/>
          <p:nvPr/>
        </p:nvSpPr>
        <p:spPr bwMode="auto">
          <a:xfrm>
            <a:off x="6360567" y="4744038"/>
            <a:ext cx="1980000" cy="1327559"/>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400" b="1" dirty="0" smtClean="0">
                <a:solidFill>
                  <a:srgbClr val="002060"/>
                </a:solidFill>
                <a:latin typeface="+mn-ea"/>
              </a:rPr>
              <a:t>未知事象</a:t>
            </a:r>
            <a:r>
              <a:rPr lang="ja-JP" altLang="en-US" sz="1400" b="1" dirty="0">
                <a:solidFill>
                  <a:srgbClr val="002060"/>
                </a:solidFill>
                <a:latin typeface="+mn-ea"/>
              </a:rPr>
              <a:t>通知</a:t>
            </a:r>
            <a:endParaRPr kumimoji="1" lang="ja-JP" altLang="en-US" sz="1400" b="1" dirty="0" smtClean="0">
              <a:solidFill>
                <a:srgbClr val="002060"/>
              </a:solidFill>
              <a:latin typeface="+mn-ea"/>
            </a:endParaRPr>
          </a:p>
        </p:txBody>
      </p:sp>
      <p:sp>
        <p:nvSpPr>
          <p:cNvPr id="10" name="正方形/長方形 9"/>
          <p:cNvSpPr/>
          <p:nvPr/>
        </p:nvSpPr>
        <p:spPr bwMode="auto">
          <a:xfrm>
            <a:off x="3895153" y="4744038"/>
            <a:ext cx="2109500" cy="1327559"/>
          </a:xfrm>
          <a:prstGeom prst="rect">
            <a:avLst/>
          </a:prstGeom>
          <a:solidFill>
            <a:schemeClr val="bg1"/>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en-US" altLang="ja-JP" sz="1400" b="1" dirty="0" smtClean="0">
                <a:solidFill>
                  <a:srgbClr val="002060"/>
                </a:solidFill>
                <a:latin typeface="+mn-ea"/>
              </a:rPr>
              <a:t>OAS</a:t>
            </a:r>
            <a:r>
              <a:rPr lang="en-US" altLang="ja-JP" sz="1400" b="1" dirty="0">
                <a:solidFill>
                  <a:srgbClr val="002060"/>
                </a:solidFill>
                <a:latin typeface="+mn-ea"/>
              </a:rPr>
              <a:t>E</a:t>
            </a:r>
            <a:endParaRPr kumimoji="1" lang="ja-JP" altLang="en-US" sz="1400" b="1" dirty="0" smtClean="0">
              <a:solidFill>
                <a:srgbClr val="002060"/>
              </a:solidFill>
              <a:latin typeface="+mn-ea"/>
            </a:endParaRPr>
          </a:p>
        </p:txBody>
      </p:sp>
      <p:sp>
        <p:nvSpPr>
          <p:cNvPr id="11" name="右矢印 10"/>
          <p:cNvSpPr/>
          <p:nvPr/>
        </p:nvSpPr>
        <p:spPr bwMode="auto">
          <a:xfrm>
            <a:off x="5947222" y="5207478"/>
            <a:ext cx="505525" cy="576080"/>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2" name="右矢印 11"/>
          <p:cNvSpPr/>
          <p:nvPr/>
        </p:nvSpPr>
        <p:spPr bwMode="auto">
          <a:xfrm>
            <a:off x="3486126" y="5207478"/>
            <a:ext cx="505525" cy="576080"/>
          </a:xfrm>
          <a:prstGeom prst="rightArrow">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メモ 12"/>
          <p:cNvSpPr/>
          <p:nvPr/>
        </p:nvSpPr>
        <p:spPr bwMode="auto">
          <a:xfrm>
            <a:off x="2018446" y="5313962"/>
            <a:ext cx="1217066" cy="357092"/>
          </a:xfrm>
          <a:prstGeom prst="foldedCorner">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en-US" altLang="ja-JP" sz="1400" b="1" dirty="0" smtClean="0">
                <a:latin typeface="+mn-ea"/>
              </a:rPr>
              <a:t>[NG]…</a:t>
            </a:r>
            <a:endParaRPr kumimoji="1" lang="ja-JP" altLang="en-US" sz="1400" b="1" dirty="0" smtClean="0">
              <a:latin typeface="+mn-ea"/>
            </a:endParaRPr>
          </a:p>
        </p:txBody>
      </p:sp>
      <p:sp>
        <p:nvSpPr>
          <p:cNvPr id="15" name="フローチャート: 内部記憶 14"/>
          <p:cNvSpPr/>
          <p:nvPr/>
        </p:nvSpPr>
        <p:spPr bwMode="auto">
          <a:xfrm>
            <a:off x="4095385" y="5076796"/>
            <a:ext cx="1706509" cy="467076"/>
          </a:xfrm>
          <a:prstGeom prst="flowChartInternalStorage">
            <a:avLst/>
          </a:prstGeom>
          <a:solidFill>
            <a:srgbClr val="FCEEEF"/>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sz="1100" b="1" dirty="0" smtClean="0">
                <a:latin typeface="+mn-ea"/>
              </a:rPr>
              <a:t>Error</a:t>
            </a:r>
            <a:r>
              <a:rPr kumimoji="1" lang="ja-JP" altLang="en-US" sz="1100" b="1" dirty="0" smtClean="0">
                <a:latin typeface="+mn-ea"/>
              </a:rPr>
              <a:t>：</a:t>
            </a:r>
            <a:r>
              <a:rPr kumimoji="1" lang="en-US" altLang="ja-JP" sz="1100" b="1" dirty="0" smtClean="0">
                <a:latin typeface="+mn-ea"/>
              </a:rPr>
              <a:t>reboot</a:t>
            </a:r>
          </a:p>
          <a:p>
            <a:r>
              <a:rPr lang="en-US" altLang="ja-JP" sz="1100" b="1" dirty="0" smtClean="0">
                <a:latin typeface="+mn-ea"/>
              </a:rPr>
              <a:t>Warning</a:t>
            </a:r>
            <a:r>
              <a:rPr lang="ja-JP" altLang="en-US" sz="1100" b="1" dirty="0" smtClean="0">
                <a:latin typeface="+mn-ea"/>
              </a:rPr>
              <a:t>：</a:t>
            </a:r>
            <a:r>
              <a:rPr lang="en-US" altLang="ja-JP" sz="1100" b="1" dirty="0" smtClean="0">
                <a:latin typeface="+mn-ea"/>
              </a:rPr>
              <a:t>mail</a:t>
            </a:r>
          </a:p>
        </p:txBody>
      </p:sp>
      <p:pic>
        <p:nvPicPr>
          <p:cNvPr id="16" name="図 15"/>
          <p:cNvPicPr>
            <a:picLocks noChangeAspect="1"/>
          </p:cNvPicPr>
          <p:nvPr/>
        </p:nvPicPr>
        <p:blipFill>
          <a:blip r:embed="rId2"/>
          <a:stretch>
            <a:fillRect/>
          </a:stretch>
        </p:blipFill>
        <p:spPr>
          <a:xfrm>
            <a:off x="7062871" y="5316218"/>
            <a:ext cx="575391" cy="389903"/>
          </a:xfrm>
          <a:prstGeom prst="rect">
            <a:avLst/>
          </a:prstGeom>
        </p:spPr>
      </p:pic>
      <p:sp>
        <p:nvSpPr>
          <p:cNvPr id="14" name="テキスト ボックス 13"/>
          <p:cNvSpPr txBox="1"/>
          <p:nvPr/>
        </p:nvSpPr>
        <p:spPr>
          <a:xfrm>
            <a:off x="4040333" y="5592997"/>
            <a:ext cx="1813317" cy="461665"/>
          </a:xfrm>
          <a:prstGeom prst="rect">
            <a:avLst/>
          </a:prstGeom>
          <a:noFill/>
        </p:spPr>
        <p:txBody>
          <a:bodyPr wrap="none" rtlCol="0">
            <a:spAutoFit/>
          </a:bodyPr>
          <a:lstStyle/>
          <a:p>
            <a:pPr algn="ctr"/>
            <a:r>
              <a:rPr lang="ja-JP" altLang="en-US" sz="1200" b="1" dirty="0" smtClean="0">
                <a:solidFill>
                  <a:srgbClr val="FF0000"/>
                </a:solidFill>
              </a:rPr>
              <a:t>「</a:t>
            </a:r>
            <a:r>
              <a:rPr lang="en-US" altLang="ja-JP" sz="1200" b="1" dirty="0" smtClean="0">
                <a:solidFill>
                  <a:srgbClr val="FF0000"/>
                </a:solidFill>
              </a:rPr>
              <a:t>NG</a:t>
            </a:r>
            <a:r>
              <a:rPr lang="ja-JP" altLang="en-US" sz="1200" b="1" dirty="0" smtClean="0">
                <a:solidFill>
                  <a:srgbClr val="FF0000"/>
                </a:solidFill>
              </a:rPr>
              <a:t>」を定義している</a:t>
            </a:r>
            <a:endParaRPr lang="en-US" altLang="ja-JP" sz="1200" b="1" dirty="0" smtClean="0">
              <a:solidFill>
                <a:srgbClr val="FF0000"/>
              </a:solidFill>
            </a:endParaRPr>
          </a:p>
          <a:p>
            <a:pPr algn="ctr"/>
            <a:r>
              <a:rPr lang="ja-JP" altLang="en-US" sz="1200" b="1" dirty="0" smtClean="0">
                <a:solidFill>
                  <a:srgbClr val="FF0000"/>
                </a:solidFill>
              </a:rPr>
              <a:t>ルールが存在しない</a:t>
            </a:r>
            <a:endParaRPr kumimoji="1" lang="ja-JP" altLang="en-US" sz="1200" b="1" dirty="0">
              <a:solidFill>
                <a:srgbClr val="FF0000"/>
              </a:solidFill>
            </a:endParaRPr>
          </a:p>
        </p:txBody>
      </p:sp>
    </p:spTree>
    <p:extLst>
      <p:ext uri="{BB962C8B-B14F-4D97-AF65-F5344CB8AC3E}">
        <p14:creationId xmlns:p14="http://schemas.microsoft.com/office/powerpoint/2010/main" val="1074305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2.4</a:t>
            </a:r>
            <a:r>
              <a:rPr lang="ja-JP" altLang="en-US" dirty="0"/>
              <a:t>　ディシジョンテーブルの作成</a:t>
            </a:r>
            <a:r>
              <a:rPr lang="ja-JP" altLang="en-US" dirty="0" smtClean="0"/>
              <a:t>（</a:t>
            </a:r>
            <a:r>
              <a:rPr lang="en-US" altLang="ja-JP" dirty="0"/>
              <a:t>6</a:t>
            </a:r>
            <a:r>
              <a:rPr lang="en-US" altLang="ja-JP" dirty="0" smtClean="0"/>
              <a:t>/6</a:t>
            </a:r>
            <a:r>
              <a:rPr lang="ja-JP" altLang="en-US" dirty="0" smtClean="0"/>
              <a:t>）</a:t>
            </a:r>
            <a:endParaRPr kumimoji="1" lang="ja-JP" altLang="en-US" dirty="0"/>
          </a:p>
        </p:txBody>
      </p:sp>
      <p:sp>
        <p:nvSpPr>
          <p:cNvPr id="3" name="コンテンツ プレースホルダー 2"/>
          <p:cNvSpPr>
            <a:spLocks noGrp="1"/>
          </p:cNvSpPr>
          <p:nvPr>
            <p:ph sz="quarter" idx="10"/>
          </p:nvPr>
        </p:nvSpPr>
        <p:spPr/>
        <p:txBody>
          <a:bodyPr/>
          <a:lstStyle/>
          <a:p>
            <a:r>
              <a:rPr kumimoji="1" lang="ja-JP" altLang="en-US" dirty="0" smtClean="0"/>
              <a:t>注意事項</a:t>
            </a:r>
            <a:endParaRPr kumimoji="1" lang="en-US" altLang="ja-JP" dirty="0" smtClean="0"/>
          </a:p>
          <a:p>
            <a:endParaRPr lang="en-US" altLang="ja-JP" dirty="0"/>
          </a:p>
          <a:p>
            <a:pPr lvl="1"/>
            <a:r>
              <a:rPr kumimoji="1" lang="ja-JP" altLang="en-US" dirty="0" smtClean="0"/>
              <a:t>ディシジョンテーブルの最大作成可能数は環境によって変動する</a:t>
            </a:r>
            <a:endParaRPr lang="en-US" altLang="ja-JP" dirty="0" smtClean="0"/>
          </a:p>
          <a:p>
            <a:pPr lvl="1"/>
            <a:r>
              <a:rPr kumimoji="1" lang="en-US" altLang="ja-JP" dirty="0"/>
              <a:t>4</a:t>
            </a:r>
            <a:r>
              <a:rPr kumimoji="1" lang="ja-JP" altLang="en-US" dirty="0"/>
              <a:t>件</a:t>
            </a:r>
            <a:r>
              <a:rPr kumimoji="1" lang="ja-JP" altLang="en-US" dirty="0" smtClean="0"/>
              <a:t>を目安とし、必要に応じて削除する</a:t>
            </a:r>
            <a:endParaRPr kumimoji="1" lang="en-US" altLang="ja-JP" dirty="0" smtClean="0"/>
          </a:p>
          <a:p>
            <a:pPr lvl="1"/>
            <a:r>
              <a:rPr lang="ja-JP" altLang="en-US" dirty="0" smtClean="0"/>
              <a:t>作成可能数を超えた場合、エラーが発生する可能性があることに留意</a:t>
            </a:r>
            <a:endParaRPr lang="en-US" altLang="ja-JP" dirty="0"/>
          </a:p>
          <a:p>
            <a:pPr lvl="1"/>
            <a:r>
              <a:rPr lang="ja-JP" altLang="en-US" dirty="0" smtClean="0"/>
              <a:t>エラーが発生した場合は以下を参照する</a:t>
            </a:r>
            <a:r>
              <a:rPr lang="en-US" altLang="ja-JP" dirty="0" smtClean="0"/>
              <a:t/>
            </a:r>
            <a:br>
              <a:rPr lang="en-US" altLang="ja-JP" dirty="0" smtClean="0"/>
            </a:br>
            <a:r>
              <a:rPr lang="en-US" altLang="ja-JP" dirty="0" smtClean="0"/>
              <a:t>&lt;</a:t>
            </a:r>
            <a:r>
              <a:rPr lang="ja-JP" altLang="en-US" dirty="0"/>
              <a:t> </a:t>
            </a:r>
            <a:r>
              <a:rPr lang="ja-JP" altLang="en-US" b="1" dirty="0" smtClean="0">
                <a:hlinkClick r:id="rId2"/>
              </a:rPr>
              <a:t>環境</a:t>
            </a:r>
            <a:r>
              <a:rPr lang="ja-JP" altLang="en-US" b="1" dirty="0">
                <a:hlinkClick r:id="rId2"/>
              </a:rPr>
              <a:t>構築マニュアル </a:t>
            </a:r>
            <a:r>
              <a:rPr lang="en-US" altLang="ja-JP" b="1" dirty="0">
                <a:hlinkClick r:id="rId2"/>
              </a:rPr>
              <a:t>-</a:t>
            </a:r>
            <a:r>
              <a:rPr lang="ja-JP" altLang="en-US" b="1" dirty="0">
                <a:hlinkClick r:id="rId2"/>
              </a:rPr>
              <a:t>基本編</a:t>
            </a:r>
            <a:r>
              <a:rPr lang="en-US" altLang="ja-JP" b="1" dirty="0" smtClean="0">
                <a:hlinkClick r:id="rId2"/>
              </a:rPr>
              <a:t>-</a:t>
            </a:r>
            <a:r>
              <a:rPr lang="ja-JP" altLang="en-US" b="1" dirty="0" smtClean="0">
                <a:hlinkClick r:id="rId2"/>
              </a:rPr>
              <a:t>  </a:t>
            </a:r>
            <a:r>
              <a:rPr lang="en-US" altLang="ja-JP" b="1" dirty="0">
                <a:hlinkClick r:id="rId2"/>
              </a:rPr>
              <a:t>4. </a:t>
            </a:r>
            <a:r>
              <a:rPr lang="ja-JP" altLang="en-US" b="1" dirty="0">
                <a:hlinkClick r:id="rId2"/>
              </a:rPr>
              <a:t>注意</a:t>
            </a:r>
            <a:r>
              <a:rPr lang="ja-JP" altLang="en-US" b="1" dirty="0" smtClean="0">
                <a:hlinkClick r:id="rId2"/>
              </a:rPr>
              <a:t>事項 </a:t>
            </a:r>
            <a:r>
              <a:rPr lang="en-US" altLang="ja-JP" dirty="0" smtClean="0"/>
              <a:t>&gt;</a:t>
            </a:r>
            <a:endParaRPr kumimoji="1" lang="en-US" altLang="ja-JP" dirty="0" smtClean="0"/>
          </a:p>
        </p:txBody>
      </p:sp>
    </p:spTree>
    <p:extLst>
      <p:ext uri="{BB962C8B-B14F-4D97-AF65-F5344CB8AC3E}">
        <p14:creationId xmlns:p14="http://schemas.microsoft.com/office/powerpoint/2010/main" val="1719195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ja-JP" altLang="en-US" dirty="0" smtClean="0"/>
              <a:t>以下、赤枠箇所のフローについて説明</a:t>
            </a:r>
            <a:endParaRPr lang="en-US" altLang="ja-JP" dirty="0"/>
          </a:p>
        </p:txBody>
      </p:sp>
      <p:sp>
        <p:nvSpPr>
          <p:cNvPr id="4" name="タイトル 3"/>
          <p:cNvSpPr>
            <a:spLocks noGrp="1"/>
          </p:cNvSpPr>
          <p:nvPr>
            <p:ph type="title"/>
          </p:nvPr>
        </p:nvSpPr>
        <p:spPr/>
        <p:txBody>
          <a:bodyPr>
            <a:normAutofit/>
          </a:bodyPr>
          <a:lstStyle/>
          <a:p>
            <a:r>
              <a:rPr lang="en-US" altLang="ja-JP" dirty="0" smtClean="0"/>
              <a:t>2.5</a:t>
            </a:r>
            <a:r>
              <a:rPr lang="ja-JP" altLang="en-US" dirty="0" smtClean="0"/>
              <a:t>　権限の設定　</a:t>
            </a:r>
            <a:r>
              <a:rPr lang="en-US" altLang="ja-JP" dirty="0" smtClean="0"/>
              <a:t>[</a:t>
            </a:r>
            <a:r>
              <a:rPr lang="ja-JP" altLang="en-US" dirty="0" smtClean="0"/>
              <a:t>ディシジョンテーブル</a:t>
            </a:r>
            <a:r>
              <a:rPr lang="en-US" altLang="ja-JP" dirty="0"/>
              <a:t>] </a:t>
            </a:r>
            <a:r>
              <a:rPr lang="ja-JP" altLang="en-US" dirty="0"/>
              <a:t>（</a:t>
            </a:r>
            <a:r>
              <a:rPr lang="en-US" altLang="ja-JP" dirty="0" smtClean="0"/>
              <a:t>1/12</a:t>
            </a:r>
            <a:r>
              <a:rPr lang="ja-JP" altLang="en-US" dirty="0" smtClean="0"/>
              <a:t>）</a:t>
            </a:r>
            <a:endParaRPr kumimoji="1" lang="ja-JP" altLang="en-US" dirty="0"/>
          </a:p>
        </p:txBody>
      </p:sp>
      <p:graphicFrame>
        <p:nvGraphicFramePr>
          <p:cNvPr id="24" name="表 23"/>
          <p:cNvGraphicFramePr>
            <a:graphicFrameLocks noGrp="1"/>
          </p:cNvGraphicFramePr>
          <p:nvPr>
            <p:extLst>
              <p:ext uri="{D42A27DB-BD31-4B8C-83A1-F6EECF244321}">
                <p14:modId xmlns:p14="http://schemas.microsoft.com/office/powerpoint/2010/main" val="2982114599"/>
              </p:ext>
            </p:extLst>
          </p:nvPr>
        </p:nvGraphicFramePr>
        <p:xfrm>
          <a:off x="514040" y="1294100"/>
          <a:ext cx="8306550" cy="396000"/>
        </p:xfrm>
        <a:graphic>
          <a:graphicData uri="http://schemas.openxmlformats.org/drawingml/2006/table">
            <a:tbl>
              <a:tblPr firstRow="1" bandRow="1">
                <a:tableStyleId>{5C22544A-7EE6-4342-B048-85BDC9FD1C3A}</a:tableStyleId>
              </a:tblPr>
              <a:tblGrid>
                <a:gridCol w="4778103">
                  <a:extLst>
                    <a:ext uri="{9D8B030D-6E8A-4147-A177-3AD203B41FA5}">
                      <a16:colId xmlns:a16="http://schemas.microsoft.com/office/drawing/2014/main" val="772907950"/>
                    </a:ext>
                  </a:extLst>
                </a:gridCol>
                <a:gridCol w="2304277">
                  <a:extLst>
                    <a:ext uri="{9D8B030D-6E8A-4147-A177-3AD203B41FA5}">
                      <a16:colId xmlns:a16="http://schemas.microsoft.com/office/drawing/2014/main" val="2362345457"/>
                    </a:ext>
                  </a:extLst>
                </a:gridCol>
                <a:gridCol w="1224170">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bl>
          </a:graphicData>
        </a:graphic>
      </p:graphicFrame>
      <p:sp>
        <p:nvSpPr>
          <p:cNvPr id="31" name="正方形/長方形 30"/>
          <p:cNvSpPr/>
          <p:nvPr/>
        </p:nvSpPr>
        <p:spPr bwMode="auto">
          <a:xfrm>
            <a:off x="514040" y="1755961"/>
            <a:ext cx="8306550" cy="3073861"/>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32" name="正方形/長方形 31"/>
          <p:cNvSpPr/>
          <p:nvPr/>
        </p:nvSpPr>
        <p:spPr bwMode="auto">
          <a:xfrm>
            <a:off x="628340" y="1826029"/>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2.1</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kumimoji="1" lang="ja-JP" altLang="en-US" b="1" dirty="0" smtClean="0">
                <a:solidFill>
                  <a:sysClr val="windowText" lastClr="000000"/>
                </a:solidFill>
                <a:latin typeface="+mn-ea"/>
              </a:rPr>
              <a:t>アクセス権限</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33" name="正方形/長方形 32"/>
          <p:cNvSpPr/>
          <p:nvPr/>
        </p:nvSpPr>
        <p:spPr bwMode="auto">
          <a:xfrm>
            <a:off x="5280094" y="191615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グループ</a:t>
            </a:r>
          </a:p>
        </p:txBody>
      </p:sp>
      <p:sp>
        <p:nvSpPr>
          <p:cNvPr id="34" name="正方形/長方形 33"/>
          <p:cNvSpPr/>
          <p:nvPr/>
        </p:nvSpPr>
        <p:spPr bwMode="auto">
          <a:xfrm>
            <a:off x="5280094" y="232353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ユーザ</a:t>
            </a:r>
          </a:p>
        </p:txBody>
      </p:sp>
      <p:sp>
        <p:nvSpPr>
          <p:cNvPr id="35" name="正方形/長方形 34"/>
          <p:cNvSpPr/>
          <p:nvPr/>
        </p:nvSpPr>
        <p:spPr bwMode="auto">
          <a:xfrm>
            <a:off x="628340" y="4208410"/>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2.3</a:t>
            </a:r>
            <a:r>
              <a:rPr kumimoji="1" lang="ja-JP" altLang="en-US" b="1" dirty="0" smtClean="0">
                <a:latin typeface="+mn-ea"/>
              </a:rPr>
              <a:t>　アクション先の設定</a:t>
            </a:r>
          </a:p>
        </p:txBody>
      </p:sp>
      <p:sp>
        <p:nvSpPr>
          <p:cNvPr id="36" name="正方形/長方形 35"/>
          <p:cNvSpPr/>
          <p:nvPr/>
        </p:nvSpPr>
        <p:spPr bwMode="auto">
          <a:xfrm>
            <a:off x="5285324" y="4312632"/>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smtClean="0">
                <a:solidFill>
                  <a:srgbClr val="002060"/>
                </a:solidFill>
                <a:latin typeface="+mn-ea"/>
              </a:rPr>
              <a:t>設定</a:t>
            </a:r>
          </a:p>
        </p:txBody>
      </p:sp>
      <p:sp>
        <p:nvSpPr>
          <p:cNvPr id="37" name="正方形/長方形 36"/>
          <p:cNvSpPr/>
          <p:nvPr/>
        </p:nvSpPr>
        <p:spPr bwMode="auto">
          <a:xfrm>
            <a:off x="514040" y="4983631"/>
            <a:ext cx="8306550" cy="1440000"/>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FF0000"/>
              </a:solidFill>
              <a:latin typeface="+mn-ea"/>
            </a:endParaRPr>
          </a:p>
        </p:txBody>
      </p:sp>
      <p:sp>
        <p:nvSpPr>
          <p:cNvPr id="38" name="正方形/長方形 37"/>
          <p:cNvSpPr/>
          <p:nvPr/>
        </p:nvSpPr>
        <p:spPr bwMode="auto">
          <a:xfrm>
            <a:off x="628340" y="5055907"/>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2.4</a:t>
            </a:r>
            <a:r>
              <a:rPr kumimoji="1" lang="ja-JP" altLang="en-US" b="1" dirty="0" smtClean="0">
                <a:latin typeface="+mn-ea"/>
              </a:rPr>
              <a:t>　ディシジョンテーブルの作成</a:t>
            </a:r>
          </a:p>
        </p:txBody>
      </p:sp>
      <p:sp>
        <p:nvSpPr>
          <p:cNvPr id="39" name="正方形/長方形 38"/>
          <p:cNvSpPr/>
          <p:nvPr/>
        </p:nvSpPr>
        <p:spPr bwMode="auto">
          <a:xfrm>
            <a:off x="5285324" y="516894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002060"/>
                </a:solidFill>
                <a:latin typeface="+mn-ea"/>
              </a:rPr>
              <a:t>ディシジョンテーブル</a:t>
            </a:r>
            <a:endParaRPr kumimoji="1" lang="ja-JP" altLang="en-US" b="1" spc="-150" dirty="0" smtClean="0">
              <a:solidFill>
                <a:srgbClr val="002060"/>
              </a:solidFill>
              <a:latin typeface="+mn-ea"/>
            </a:endParaRPr>
          </a:p>
        </p:txBody>
      </p:sp>
      <p:sp>
        <p:nvSpPr>
          <p:cNvPr id="40" name="二等辺三角形 39"/>
          <p:cNvSpPr/>
          <p:nvPr/>
        </p:nvSpPr>
        <p:spPr bwMode="auto">
          <a:xfrm rot="10800000">
            <a:off x="2771790" y="48383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1" name="正方形/長方形 40"/>
          <p:cNvSpPr/>
          <p:nvPr/>
        </p:nvSpPr>
        <p:spPr bwMode="auto">
          <a:xfrm>
            <a:off x="628340" y="3005625"/>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2.2</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登録</a:t>
            </a:r>
            <a:r>
              <a:rPr lang="ja-JP" altLang="en-US" b="1" dirty="0">
                <a:solidFill>
                  <a:sysClr val="windowText" lastClr="000000"/>
                </a:solidFill>
                <a:latin typeface="+mn-ea"/>
              </a:rPr>
              <a:t>情報</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42" name="正方形/長方形 41"/>
          <p:cNvSpPr/>
          <p:nvPr/>
        </p:nvSpPr>
        <p:spPr bwMode="auto">
          <a:xfrm>
            <a:off x="5280094" y="349896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アクション</a:t>
            </a:r>
            <a:r>
              <a:rPr lang="ja-JP" altLang="en-US" b="1" dirty="0">
                <a:solidFill>
                  <a:srgbClr val="002060"/>
                </a:solidFill>
                <a:latin typeface="+mn-ea"/>
              </a:rPr>
              <a:t>設定</a:t>
            </a:r>
            <a:endParaRPr kumimoji="1" lang="ja-JP" altLang="en-US" b="1" dirty="0" smtClean="0">
              <a:solidFill>
                <a:srgbClr val="002060"/>
              </a:solidFill>
              <a:latin typeface="+mn-ea"/>
            </a:endParaRPr>
          </a:p>
        </p:txBody>
      </p:sp>
      <p:sp>
        <p:nvSpPr>
          <p:cNvPr id="43" name="正方形/長方形 42"/>
          <p:cNvSpPr/>
          <p:nvPr/>
        </p:nvSpPr>
        <p:spPr bwMode="auto">
          <a:xfrm>
            <a:off x="5280094" y="3111077"/>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トークン</a:t>
            </a:r>
            <a:r>
              <a:rPr lang="ja-JP" altLang="en-US" b="1" dirty="0">
                <a:solidFill>
                  <a:srgbClr val="002060"/>
                </a:solidFill>
                <a:latin typeface="+mn-ea"/>
              </a:rPr>
              <a:t>払い出</a:t>
            </a:r>
            <a:r>
              <a:rPr lang="ja-JP" altLang="en-US" b="1" dirty="0" smtClean="0">
                <a:solidFill>
                  <a:srgbClr val="002060"/>
                </a:solidFill>
                <a:latin typeface="+mn-ea"/>
              </a:rPr>
              <a:t>し</a:t>
            </a:r>
            <a:endParaRPr kumimoji="1" lang="ja-JP" altLang="en-US" b="1" dirty="0" smtClean="0">
              <a:solidFill>
                <a:srgbClr val="002060"/>
              </a:solidFill>
              <a:latin typeface="+mn-ea"/>
            </a:endParaRPr>
          </a:p>
        </p:txBody>
      </p:sp>
      <p:sp>
        <p:nvSpPr>
          <p:cNvPr id="44" name="二等辺三角形 43"/>
          <p:cNvSpPr/>
          <p:nvPr/>
        </p:nvSpPr>
        <p:spPr bwMode="auto">
          <a:xfrm rot="10800000">
            <a:off x="2771790" y="28149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5" name="正方形/長方形 44"/>
          <p:cNvSpPr/>
          <p:nvPr/>
        </p:nvSpPr>
        <p:spPr bwMode="auto">
          <a:xfrm>
            <a:off x="628340" y="5834344"/>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rgbClr val="FF0000"/>
                </a:solidFill>
                <a:latin typeface="+mn-ea"/>
              </a:rPr>
              <a:t>2.5</a:t>
            </a:r>
            <a:r>
              <a:rPr kumimoji="1" lang="ja-JP" altLang="en-US" b="1" dirty="0" smtClean="0">
                <a:solidFill>
                  <a:srgbClr val="FF0000"/>
                </a:solidFill>
                <a:latin typeface="+mn-ea"/>
              </a:rPr>
              <a:t>　</a:t>
            </a:r>
            <a:r>
              <a:rPr lang="ja-JP" altLang="en-US" b="1" dirty="0">
                <a:solidFill>
                  <a:srgbClr val="FF0000"/>
                </a:solidFill>
                <a:latin typeface="+mn-ea"/>
              </a:rPr>
              <a:t>権限</a:t>
            </a:r>
            <a:r>
              <a:rPr lang="ja-JP" altLang="en-US" b="1" dirty="0" smtClean="0">
                <a:solidFill>
                  <a:srgbClr val="FF0000"/>
                </a:solidFill>
                <a:latin typeface="+mn-ea"/>
              </a:rPr>
              <a:t>の</a:t>
            </a:r>
            <a:r>
              <a:rPr kumimoji="1" lang="ja-JP" altLang="en-US" b="1" dirty="0" smtClean="0">
                <a:solidFill>
                  <a:srgbClr val="FF0000"/>
                </a:solidFill>
                <a:latin typeface="+mn-ea"/>
              </a:rPr>
              <a:t>設定 </a:t>
            </a:r>
            <a:r>
              <a:rPr kumimoji="1" lang="en-US" altLang="ja-JP" b="1" dirty="0" smtClean="0">
                <a:solidFill>
                  <a:srgbClr val="FF0000"/>
                </a:solidFill>
                <a:latin typeface="+mn-ea"/>
              </a:rPr>
              <a:t>[</a:t>
            </a:r>
            <a:r>
              <a:rPr lang="ja-JP" altLang="en-US" b="1" dirty="0" smtClean="0">
                <a:solidFill>
                  <a:srgbClr val="FF0000"/>
                </a:solidFill>
                <a:latin typeface="+mn-ea"/>
              </a:rPr>
              <a:t>ディシジョン</a:t>
            </a:r>
            <a:r>
              <a:rPr lang="ja-JP" altLang="en-US" b="1" dirty="0">
                <a:solidFill>
                  <a:srgbClr val="FF0000"/>
                </a:solidFill>
                <a:latin typeface="+mn-ea"/>
              </a:rPr>
              <a:t>テーブル</a:t>
            </a:r>
            <a:r>
              <a:rPr kumimoji="1" lang="en-US" altLang="ja-JP" b="1" dirty="0" smtClean="0">
                <a:solidFill>
                  <a:srgbClr val="FF0000"/>
                </a:solidFill>
                <a:latin typeface="+mn-ea"/>
              </a:rPr>
              <a:t>]</a:t>
            </a:r>
            <a:endParaRPr kumimoji="1" lang="ja-JP" altLang="en-US" b="1" dirty="0" smtClean="0">
              <a:solidFill>
                <a:srgbClr val="FF0000"/>
              </a:solidFill>
              <a:latin typeface="+mn-ea"/>
            </a:endParaRPr>
          </a:p>
        </p:txBody>
      </p:sp>
      <p:sp>
        <p:nvSpPr>
          <p:cNvPr id="46" name="正方形/長方形 45"/>
          <p:cNvSpPr/>
          <p:nvPr/>
        </p:nvSpPr>
        <p:spPr bwMode="auto">
          <a:xfrm>
            <a:off x="5280094" y="593716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FF0000"/>
                </a:solidFill>
                <a:latin typeface="+mn-ea"/>
              </a:rPr>
              <a:t>ディシジョン</a:t>
            </a:r>
            <a:r>
              <a:rPr lang="ja-JP" altLang="en-US" b="1" spc="-150" dirty="0">
                <a:solidFill>
                  <a:srgbClr val="FF0000"/>
                </a:solidFill>
                <a:latin typeface="+mn-ea"/>
              </a:rPr>
              <a:t>テーブル</a:t>
            </a:r>
            <a:endParaRPr kumimoji="1" lang="ja-JP" altLang="en-US" b="1" spc="-150" dirty="0" smtClean="0">
              <a:solidFill>
                <a:srgbClr val="FF0000"/>
              </a:solidFill>
              <a:latin typeface="+mn-ea"/>
            </a:endParaRPr>
          </a:p>
        </p:txBody>
      </p:sp>
      <p:sp>
        <p:nvSpPr>
          <p:cNvPr id="47" name="二等辺三角形 46"/>
          <p:cNvSpPr/>
          <p:nvPr/>
        </p:nvSpPr>
        <p:spPr bwMode="auto">
          <a:xfrm rot="10800000">
            <a:off x="2771790" y="39870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8" name="二等辺三角形 47"/>
          <p:cNvSpPr/>
          <p:nvPr/>
        </p:nvSpPr>
        <p:spPr bwMode="auto">
          <a:xfrm rot="10800000">
            <a:off x="2771790" y="56698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rgbClr val="FF0000"/>
              </a:solidFill>
              <a:latin typeface="+mn-ea"/>
            </a:endParaRPr>
          </a:p>
        </p:txBody>
      </p:sp>
      <p:sp>
        <p:nvSpPr>
          <p:cNvPr id="25" name="正方形/長方形 24"/>
          <p:cNvSpPr/>
          <p:nvPr/>
        </p:nvSpPr>
        <p:spPr bwMode="auto">
          <a:xfrm>
            <a:off x="7648340" y="1306800"/>
            <a:ext cx="117472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002060"/>
                </a:solidFill>
                <a:latin typeface="+mn-ea"/>
              </a:rPr>
              <a:t>システム</a:t>
            </a: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FF0000"/>
                </a:solidFill>
                <a:latin typeface="+mn-ea"/>
              </a:rPr>
              <a:t>ルール</a:t>
            </a:r>
          </a:p>
        </p:txBody>
      </p:sp>
      <p:sp>
        <p:nvSpPr>
          <p:cNvPr id="30" name="フリーフォーム 29"/>
          <p:cNvSpPr/>
          <p:nvPr/>
        </p:nvSpPr>
        <p:spPr bwMode="auto">
          <a:xfrm>
            <a:off x="539478" y="4971744"/>
            <a:ext cx="8281112" cy="1483511"/>
          </a:xfrm>
          <a:custGeom>
            <a:avLst/>
            <a:gdLst>
              <a:gd name="connsiteX0" fmla="*/ 7114092 w 8281112"/>
              <a:gd name="connsiteY0" fmla="*/ 0 h 1483511"/>
              <a:gd name="connsiteX1" fmla="*/ 8281112 w 8281112"/>
              <a:gd name="connsiteY1" fmla="*/ 0 h 1483511"/>
              <a:gd name="connsiteX2" fmla="*/ 8281112 w 8281112"/>
              <a:gd name="connsiteY2" fmla="*/ 1483511 h 1483511"/>
              <a:gd name="connsiteX3" fmla="*/ 8281111 w 8281112"/>
              <a:gd name="connsiteY3" fmla="*/ 1483511 h 1483511"/>
              <a:gd name="connsiteX4" fmla="*/ 7114092 w 8281112"/>
              <a:gd name="connsiteY4" fmla="*/ 1483511 h 1483511"/>
              <a:gd name="connsiteX5" fmla="*/ 0 w 8281112"/>
              <a:gd name="connsiteY5" fmla="*/ 1483511 h 1483511"/>
              <a:gd name="connsiteX6" fmla="*/ 0 w 8281112"/>
              <a:gd name="connsiteY6" fmla="*/ 799511 h 1483511"/>
              <a:gd name="connsiteX7" fmla="*/ 7114092 w 8281112"/>
              <a:gd name="connsiteY7" fmla="*/ 799511 h 14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81112" h="1483511">
                <a:moveTo>
                  <a:pt x="7114092" y="0"/>
                </a:moveTo>
                <a:lnTo>
                  <a:pt x="8281112" y="0"/>
                </a:lnTo>
                <a:lnTo>
                  <a:pt x="8281112" y="1483511"/>
                </a:lnTo>
                <a:lnTo>
                  <a:pt x="8281111" y="1483511"/>
                </a:lnTo>
                <a:lnTo>
                  <a:pt x="7114092" y="1483511"/>
                </a:lnTo>
                <a:lnTo>
                  <a:pt x="0" y="1483511"/>
                </a:lnTo>
                <a:lnTo>
                  <a:pt x="0" y="799511"/>
                </a:lnTo>
                <a:lnTo>
                  <a:pt x="7114092" y="799511"/>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4242387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3" y="836712"/>
            <a:ext cx="8713088" cy="5616476"/>
          </a:xfrm>
        </p:spPr>
        <p:txBody>
          <a:bodyPr/>
          <a:lstStyle/>
          <a:p>
            <a:r>
              <a:rPr lang="ja-JP" altLang="en-US" dirty="0" smtClean="0"/>
              <a:t>ディシジョンテーブルに対する権限を設定することが可能</a:t>
            </a:r>
            <a:endParaRPr lang="en-US" altLang="ja-JP" dirty="0" smtClean="0"/>
          </a:p>
          <a:p>
            <a:pPr marL="180000" lvl="1" indent="0">
              <a:buNone/>
            </a:pPr>
            <a:endParaRPr lang="en-US" altLang="ja-JP" dirty="0" smtClean="0"/>
          </a:p>
          <a:p>
            <a:pPr lvl="1"/>
            <a:r>
              <a:rPr lang="ja-JP" altLang="en-US" dirty="0" smtClean="0"/>
              <a:t>ディシジョン</a:t>
            </a:r>
            <a:r>
              <a:rPr lang="ja-JP" altLang="en-US" dirty="0"/>
              <a:t>テーブル</a:t>
            </a:r>
            <a:r>
              <a:rPr lang="ja-JP" altLang="en-US" dirty="0" smtClean="0"/>
              <a:t>に対する権限は「ディシジョンテーブル」画面で設定可能</a:t>
            </a:r>
            <a:endParaRPr lang="en-US" altLang="ja-JP" dirty="0" smtClean="0"/>
          </a:p>
          <a:p>
            <a:pPr lvl="1"/>
            <a:endParaRPr lang="en-US" altLang="ja-JP" dirty="0" smtClean="0"/>
          </a:p>
          <a:p>
            <a:pPr lvl="1"/>
            <a:r>
              <a:rPr lang="ja-JP" altLang="en-US" dirty="0"/>
              <a:t>以下の権限から選択</a:t>
            </a:r>
            <a:endParaRPr lang="en-US" altLang="ja-JP" dirty="0"/>
          </a:p>
          <a:p>
            <a:pPr lvl="2"/>
            <a:r>
              <a:rPr lang="ja-JP" altLang="en-US" dirty="0" smtClean="0"/>
              <a:t>権限無し：対象のディシジョンテーブルを表示しない</a:t>
            </a:r>
            <a:endParaRPr lang="en-US" altLang="ja-JP" dirty="0" smtClean="0"/>
          </a:p>
          <a:p>
            <a:pPr lvl="2"/>
            <a:r>
              <a:rPr lang="ja-JP" altLang="en-US" dirty="0" smtClean="0"/>
              <a:t>参照のみ：対象のディシジョンテーブルを表示するが操作が限定される</a:t>
            </a:r>
            <a:endParaRPr lang="en-US" altLang="ja-JP" dirty="0" smtClean="0"/>
          </a:p>
          <a:p>
            <a:pPr lvl="2"/>
            <a:r>
              <a:rPr lang="ja-JP" altLang="en-US" dirty="0" smtClean="0"/>
              <a:t>更新可能：対象のディシジョンテーブルの表示、編集、処理、実行が可能</a:t>
            </a:r>
            <a:endParaRPr lang="en-US" altLang="ja-JP" dirty="0"/>
          </a:p>
          <a:p>
            <a:pPr lvl="2"/>
            <a:endParaRPr lang="en-US" altLang="ja-JP" dirty="0"/>
          </a:p>
        </p:txBody>
      </p:sp>
      <p:sp>
        <p:nvSpPr>
          <p:cNvPr id="2" name="タイトル 1"/>
          <p:cNvSpPr>
            <a:spLocks noGrp="1"/>
          </p:cNvSpPr>
          <p:nvPr>
            <p:ph type="title"/>
          </p:nvPr>
        </p:nvSpPr>
        <p:spPr/>
        <p:txBody>
          <a:bodyPr>
            <a:normAutofit/>
          </a:bodyPr>
          <a:lstStyle/>
          <a:p>
            <a:r>
              <a:rPr lang="en-US" altLang="ja-JP" dirty="0" smtClean="0"/>
              <a:t>2.5</a:t>
            </a:r>
            <a:r>
              <a:rPr lang="ja-JP" altLang="en-US" dirty="0"/>
              <a:t>　</a:t>
            </a:r>
            <a:r>
              <a:rPr lang="ja-JP" altLang="en-US" dirty="0" smtClean="0"/>
              <a:t>権限の</a:t>
            </a:r>
            <a:r>
              <a:rPr lang="ja-JP" altLang="en-US" dirty="0"/>
              <a:t>設定　</a:t>
            </a:r>
            <a:r>
              <a:rPr lang="en-US" altLang="ja-JP" dirty="0" smtClean="0"/>
              <a:t>[</a:t>
            </a:r>
            <a:r>
              <a:rPr lang="ja-JP" altLang="en-US" dirty="0" smtClean="0"/>
              <a:t>ディシジョン</a:t>
            </a:r>
            <a:r>
              <a:rPr lang="ja-JP" altLang="en-US" dirty="0"/>
              <a:t>テーブル</a:t>
            </a:r>
            <a:r>
              <a:rPr lang="en-US" altLang="ja-JP" dirty="0" smtClean="0"/>
              <a:t>]</a:t>
            </a:r>
            <a:r>
              <a:rPr lang="ja-JP" altLang="en-US" dirty="0" smtClean="0"/>
              <a:t> （</a:t>
            </a:r>
            <a:r>
              <a:rPr lang="en-US" altLang="ja-JP" dirty="0" smtClean="0"/>
              <a:t>2/12</a:t>
            </a:r>
            <a:r>
              <a:rPr lang="ja-JP" altLang="en-US" dirty="0" smtClean="0"/>
              <a:t>）</a:t>
            </a:r>
            <a:endParaRPr lang="ja-JP" altLang="en-US" dirty="0"/>
          </a:p>
        </p:txBody>
      </p:sp>
      <p:pic>
        <p:nvPicPr>
          <p:cNvPr id="11" name="図 10"/>
          <p:cNvPicPr>
            <a:picLocks noChangeAspect="1"/>
          </p:cNvPicPr>
          <p:nvPr/>
        </p:nvPicPr>
        <p:blipFill>
          <a:blip r:embed="rId2"/>
          <a:stretch>
            <a:fillRect/>
          </a:stretch>
        </p:blipFill>
        <p:spPr>
          <a:xfrm>
            <a:off x="2012094" y="3429000"/>
            <a:ext cx="5047926" cy="2944623"/>
          </a:xfrm>
          <a:prstGeom prst="rect">
            <a:avLst/>
          </a:prstGeom>
        </p:spPr>
      </p:pic>
    </p:spTree>
    <p:extLst>
      <p:ext uri="{BB962C8B-B14F-4D97-AF65-F5344CB8AC3E}">
        <p14:creationId xmlns:p14="http://schemas.microsoft.com/office/powerpoint/2010/main" val="5079555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1.</a:t>
            </a:r>
            <a:r>
              <a:rPr lang="ja-JP" altLang="en-US" dirty="0" smtClean="0"/>
              <a:t>　</a:t>
            </a:r>
            <a:r>
              <a:rPr lang="ja-JP" altLang="en-US" dirty="0"/>
              <a:t>はじめに</a:t>
            </a:r>
            <a:endParaRPr kumimoji="1" lang="ja-JP" altLang="en-US" dirty="0"/>
          </a:p>
        </p:txBody>
      </p:sp>
    </p:spTree>
    <p:extLst>
      <p:ext uri="{BB962C8B-B14F-4D97-AF65-F5344CB8AC3E}">
        <p14:creationId xmlns:p14="http://schemas.microsoft.com/office/powerpoint/2010/main" val="35788181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ja-JP" altLang="en-US" dirty="0" smtClean="0"/>
              <a:t>（</a:t>
            </a:r>
            <a:r>
              <a:rPr lang="en-US" altLang="ja-JP" dirty="0" smtClean="0"/>
              <a:t>3/12</a:t>
            </a:r>
            <a:r>
              <a:rPr lang="ja-JP" altLang="en-US" dirty="0" smtClean="0"/>
              <a:t>）</a:t>
            </a:r>
            <a:endParaRPr kumimoji="1" lang="ja-JP" altLang="en-US" dirty="0"/>
          </a:p>
        </p:txBody>
      </p:sp>
      <p:sp>
        <p:nvSpPr>
          <p:cNvPr id="3" name="コンテンツ プレースホルダー 2"/>
          <p:cNvSpPr>
            <a:spLocks noGrp="1"/>
          </p:cNvSpPr>
          <p:nvPr>
            <p:ph sz="quarter" idx="10"/>
          </p:nvPr>
        </p:nvSpPr>
        <p:spPr/>
        <p:txBody>
          <a:bodyPr/>
          <a:lstStyle/>
          <a:p>
            <a:r>
              <a:rPr lang="ja-JP" altLang="en-US" dirty="0" smtClean="0"/>
              <a:t>例　各権限を持つユーザを用意しディシジョンテーブル周りの表示を確認する（</a:t>
            </a:r>
            <a:r>
              <a:rPr lang="en-US" altLang="ja-JP" dirty="0" smtClean="0"/>
              <a:t>1/10</a:t>
            </a:r>
            <a:r>
              <a:rPr lang="ja-JP" altLang="en-US" dirty="0" smtClean="0"/>
              <a:t>）</a:t>
            </a:r>
            <a:endParaRPr lang="en-US" altLang="ja-JP" dirty="0" smtClean="0"/>
          </a:p>
          <a:p>
            <a:pPr marL="522900" lvl="1" indent="-342900">
              <a:buFont typeface="+mj-ea"/>
              <a:buAutoNum type="circleNumDbPlain"/>
            </a:pPr>
            <a:endParaRPr lang="en-US" altLang="ja-JP" dirty="0"/>
          </a:p>
          <a:p>
            <a:pPr marL="522900" lvl="1" indent="-342900">
              <a:buFont typeface="+mj-ea"/>
              <a:buAutoNum type="circleNumDbPlain"/>
            </a:pPr>
            <a:r>
              <a:rPr lang="ja-JP" altLang="en-US" dirty="0"/>
              <a:t>ディシジョンテーブルの権限ではない箇所については条件をそろえる</a:t>
            </a:r>
            <a:r>
              <a:rPr lang="ja-JP" altLang="en-US" dirty="0" smtClean="0"/>
              <a:t>ため、システム管理者でログインし「グループ」画面にて「</a:t>
            </a:r>
            <a:r>
              <a:rPr lang="en-US" altLang="ja-JP" dirty="0" smtClean="0"/>
              <a:t>group_A</a:t>
            </a:r>
            <a:r>
              <a:rPr lang="ja-JP" altLang="en-US" dirty="0" smtClean="0"/>
              <a:t>」</a:t>
            </a:r>
            <a:r>
              <a:rPr lang="ja-JP" altLang="en-US" dirty="0"/>
              <a:t> 「</a:t>
            </a:r>
            <a:r>
              <a:rPr lang="en-US" altLang="ja-JP" dirty="0" smtClean="0"/>
              <a:t>group_B</a:t>
            </a:r>
            <a:r>
              <a:rPr lang="ja-JP" altLang="en-US" dirty="0" smtClean="0"/>
              <a:t>」 </a:t>
            </a:r>
            <a:r>
              <a:rPr lang="ja-JP" altLang="en-US" dirty="0"/>
              <a:t>「</a:t>
            </a:r>
            <a:r>
              <a:rPr lang="en-US" altLang="ja-JP" dirty="0" smtClean="0"/>
              <a:t>group_C</a:t>
            </a:r>
            <a:r>
              <a:rPr lang="ja-JP" altLang="en-US" dirty="0" smtClean="0"/>
              <a:t>」 </a:t>
            </a:r>
            <a:r>
              <a:rPr lang="ja-JP" altLang="en-US" dirty="0"/>
              <a:t>「</a:t>
            </a:r>
            <a:r>
              <a:rPr lang="en-US" altLang="ja-JP" dirty="0" smtClean="0"/>
              <a:t>group_D</a:t>
            </a:r>
            <a:r>
              <a:rPr lang="ja-JP" altLang="en-US" dirty="0" smtClean="0"/>
              <a:t>」を作成、</a:t>
            </a:r>
            <a:r>
              <a:rPr lang="ja-JP" altLang="en-US" dirty="0"/>
              <a:t>各グループのアクセス権限をすべて「更新可能」に</a:t>
            </a:r>
            <a:r>
              <a:rPr lang="ja-JP" altLang="en-US" dirty="0" smtClean="0"/>
              <a:t>設定</a:t>
            </a:r>
            <a:endParaRPr lang="en-US" altLang="ja-JP" dirty="0"/>
          </a:p>
          <a:p>
            <a:pPr marL="522900" lvl="1" indent="-342900">
              <a:buFont typeface="+mj-ea"/>
              <a:buAutoNum type="circleNumDbPlain"/>
            </a:pPr>
            <a:endParaRPr kumimoji="1" lang="ja-JP" altLang="en-US" dirty="0"/>
          </a:p>
        </p:txBody>
      </p:sp>
      <p:sp>
        <p:nvSpPr>
          <p:cNvPr id="27" name="角丸四角形 26"/>
          <p:cNvSpPr/>
          <p:nvPr/>
        </p:nvSpPr>
        <p:spPr bwMode="auto">
          <a:xfrm>
            <a:off x="506210" y="2799857"/>
            <a:ext cx="8136000" cy="3564000"/>
          </a:xfrm>
          <a:prstGeom prst="roundRect">
            <a:avLst>
              <a:gd name="adj" fmla="val 3680"/>
            </a:avLst>
          </a:prstGeom>
          <a:solidFill>
            <a:srgbClr val="002060">
              <a:alpha val="2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7" name="図 6"/>
          <p:cNvPicPr>
            <a:picLocks noChangeAspect="1"/>
          </p:cNvPicPr>
          <p:nvPr/>
        </p:nvPicPr>
        <p:blipFill>
          <a:blip r:embed="rId2"/>
          <a:stretch>
            <a:fillRect/>
          </a:stretch>
        </p:blipFill>
        <p:spPr>
          <a:xfrm>
            <a:off x="4373320" y="2906580"/>
            <a:ext cx="1963636" cy="1614383"/>
          </a:xfrm>
          <a:prstGeom prst="rect">
            <a:avLst/>
          </a:prstGeom>
        </p:spPr>
      </p:pic>
      <p:pic>
        <p:nvPicPr>
          <p:cNvPr id="8" name="図 7"/>
          <p:cNvPicPr>
            <a:picLocks noChangeAspect="1"/>
          </p:cNvPicPr>
          <p:nvPr/>
        </p:nvPicPr>
        <p:blipFill>
          <a:blip r:embed="rId3"/>
          <a:stretch>
            <a:fillRect/>
          </a:stretch>
        </p:blipFill>
        <p:spPr>
          <a:xfrm>
            <a:off x="4376074" y="4653170"/>
            <a:ext cx="1963636" cy="1622137"/>
          </a:xfrm>
          <a:prstGeom prst="rect">
            <a:avLst/>
          </a:prstGeom>
        </p:spPr>
      </p:pic>
      <p:pic>
        <p:nvPicPr>
          <p:cNvPr id="9" name="図 8"/>
          <p:cNvPicPr>
            <a:picLocks noChangeAspect="1"/>
          </p:cNvPicPr>
          <p:nvPr/>
        </p:nvPicPr>
        <p:blipFill>
          <a:blip r:embed="rId4"/>
          <a:stretch>
            <a:fillRect/>
          </a:stretch>
        </p:blipFill>
        <p:spPr>
          <a:xfrm>
            <a:off x="6495926" y="4653170"/>
            <a:ext cx="1963636" cy="1611948"/>
          </a:xfrm>
          <a:prstGeom prst="rect">
            <a:avLst/>
          </a:prstGeom>
        </p:spPr>
      </p:pic>
      <p:cxnSp>
        <p:nvCxnSpPr>
          <p:cNvPr id="14" name="直線コネクタ 13"/>
          <p:cNvCxnSpPr/>
          <p:nvPr/>
        </p:nvCxnSpPr>
        <p:spPr bwMode="auto">
          <a:xfrm>
            <a:off x="5168334" y="3302096"/>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5" name="直線コネクタ 14"/>
          <p:cNvCxnSpPr/>
          <p:nvPr/>
        </p:nvCxnSpPr>
        <p:spPr bwMode="auto">
          <a:xfrm flipV="1">
            <a:off x="5282181" y="3413555"/>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6" name="テキスト ボックス 15"/>
          <p:cNvSpPr txBox="1"/>
          <p:nvPr/>
        </p:nvSpPr>
        <p:spPr>
          <a:xfrm>
            <a:off x="5248275" y="3144141"/>
            <a:ext cx="883575" cy="276999"/>
          </a:xfrm>
          <a:prstGeom prst="rect">
            <a:avLst/>
          </a:prstGeom>
          <a:noFill/>
        </p:spPr>
        <p:txBody>
          <a:bodyPr wrap="none" rtlCol="0">
            <a:spAutoFit/>
          </a:bodyPr>
          <a:lstStyle/>
          <a:p>
            <a:r>
              <a:rPr kumimoji="1" lang="en-US" altLang="ja-JP" sz="1200" b="1" dirty="0" smtClean="0">
                <a:solidFill>
                  <a:srgbClr val="FF0000"/>
                </a:solidFill>
              </a:rPr>
              <a:t>group_A</a:t>
            </a:r>
            <a:endParaRPr kumimoji="1" lang="ja-JP" altLang="en-US" sz="1200" b="1" dirty="0">
              <a:solidFill>
                <a:srgbClr val="FF0000"/>
              </a:solidFill>
            </a:endParaRPr>
          </a:p>
        </p:txBody>
      </p:sp>
      <p:cxnSp>
        <p:nvCxnSpPr>
          <p:cNvPr id="17" name="直線コネクタ 16"/>
          <p:cNvCxnSpPr/>
          <p:nvPr/>
        </p:nvCxnSpPr>
        <p:spPr bwMode="auto">
          <a:xfrm>
            <a:off x="7408823" y="5057761"/>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18" name="直線コネクタ 17"/>
          <p:cNvCxnSpPr/>
          <p:nvPr/>
        </p:nvCxnSpPr>
        <p:spPr bwMode="auto">
          <a:xfrm flipV="1">
            <a:off x="7522670" y="5166936"/>
            <a:ext cx="828000" cy="6906"/>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19" name="テキスト ボックス 18"/>
          <p:cNvSpPr txBox="1"/>
          <p:nvPr/>
        </p:nvSpPr>
        <p:spPr>
          <a:xfrm>
            <a:off x="7469663" y="4910772"/>
            <a:ext cx="891591" cy="276999"/>
          </a:xfrm>
          <a:prstGeom prst="rect">
            <a:avLst/>
          </a:prstGeom>
          <a:noFill/>
        </p:spPr>
        <p:txBody>
          <a:bodyPr wrap="none" rtlCol="0">
            <a:spAutoFit/>
          </a:bodyPr>
          <a:lstStyle/>
          <a:p>
            <a:r>
              <a:rPr kumimoji="1" lang="en-US" altLang="ja-JP" sz="1200" b="1" dirty="0" smtClean="0">
                <a:solidFill>
                  <a:srgbClr val="FF0000"/>
                </a:solidFill>
              </a:rPr>
              <a:t>group_D</a:t>
            </a:r>
            <a:endParaRPr kumimoji="1" lang="ja-JP" altLang="en-US" sz="1200" b="1" dirty="0">
              <a:solidFill>
                <a:srgbClr val="FF0000"/>
              </a:solidFill>
            </a:endParaRPr>
          </a:p>
        </p:txBody>
      </p:sp>
      <p:pic>
        <p:nvPicPr>
          <p:cNvPr id="20" name="図 19"/>
          <p:cNvPicPr>
            <a:picLocks noChangeAspect="1"/>
          </p:cNvPicPr>
          <p:nvPr/>
        </p:nvPicPr>
        <p:blipFill>
          <a:blip r:embed="rId5"/>
          <a:stretch>
            <a:fillRect/>
          </a:stretch>
        </p:blipFill>
        <p:spPr>
          <a:xfrm>
            <a:off x="6486286" y="2905937"/>
            <a:ext cx="1963636" cy="1601536"/>
          </a:xfrm>
          <a:prstGeom prst="rect">
            <a:avLst/>
          </a:prstGeom>
        </p:spPr>
      </p:pic>
      <p:cxnSp>
        <p:nvCxnSpPr>
          <p:cNvPr id="21" name="直線コネクタ 20"/>
          <p:cNvCxnSpPr/>
          <p:nvPr/>
        </p:nvCxnSpPr>
        <p:spPr bwMode="auto">
          <a:xfrm>
            <a:off x="7317269" y="3304832"/>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2" name="直線コネクタ 21"/>
          <p:cNvCxnSpPr/>
          <p:nvPr/>
        </p:nvCxnSpPr>
        <p:spPr bwMode="auto">
          <a:xfrm flipV="1">
            <a:off x="7420229" y="3408204"/>
            <a:ext cx="828000" cy="7012"/>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3" name="テキスト ボックス 22"/>
          <p:cNvSpPr txBox="1"/>
          <p:nvPr/>
        </p:nvSpPr>
        <p:spPr>
          <a:xfrm>
            <a:off x="7397210" y="3146877"/>
            <a:ext cx="883575" cy="276999"/>
          </a:xfrm>
          <a:prstGeom prst="rect">
            <a:avLst/>
          </a:prstGeom>
          <a:noFill/>
        </p:spPr>
        <p:txBody>
          <a:bodyPr wrap="none" rtlCol="0">
            <a:spAutoFit/>
          </a:bodyPr>
          <a:lstStyle/>
          <a:p>
            <a:r>
              <a:rPr kumimoji="1" lang="en-US" altLang="ja-JP" sz="1200" b="1" dirty="0" smtClean="0">
                <a:solidFill>
                  <a:srgbClr val="FF0000"/>
                </a:solidFill>
              </a:rPr>
              <a:t>group_B</a:t>
            </a:r>
            <a:endParaRPr kumimoji="1" lang="ja-JP" altLang="en-US" sz="1200" b="1" dirty="0">
              <a:solidFill>
                <a:srgbClr val="FF0000"/>
              </a:solidFill>
            </a:endParaRPr>
          </a:p>
        </p:txBody>
      </p:sp>
      <p:cxnSp>
        <p:nvCxnSpPr>
          <p:cNvPr id="24" name="直線コネクタ 23"/>
          <p:cNvCxnSpPr/>
          <p:nvPr/>
        </p:nvCxnSpPr>
        <p:spPr bwMode="auto">
          <a:xfrm>
            <a:off x="5248647" y="5056871"/>
            <a:ext cx="132427" cy="121974"/>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5" name="直線コネクタ 24"/>
          <p:cNvCxnSpPr/>
          <p:nvPr/>
        </p:nvCxnSpPr>
        <p:spPr bwMode="auto">
          <a:xfrm flipV="1">
            <a:off x="5362494" y="5168330"/>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26" name="テキスト ボックス 25"/>
          <p:cNvSpPr txBox="1"/>
          <p:nvPr/>
        </p:nvSpPr>
        <p:spPr>
          <a:xfrm>
            <a:off x="5328588" y="4898916"/>
            <a:ext cx="875561" cy="276999"/>
          </a:xfrm>
          <a:prstGeom prst="rect">
            <a:avLst/>
          </a:prstGeom>
          <a:noFill/>
        </p:spPr>
        <p:txBody>
          <a:bodyPr wrap="none" rtlCol="0">
            <a:spAutoFit/>
          </a:bodyPr>
          <a:lstStyle/>
          <a:p>
            <a:r>
              <a:rPr kumimoji="1" lang="en-US" altLang="ja-JP" sz="1200" b="1" dirty="0" smtClean="0">
                <a:solidFill>
                  <a:srgbClr val="FF0000"/>
                </a:solidFill>
              </a:rPr>
              <a:t>group_C</a:t>
            </a:r>
            <a:endParaRPr kumimoji="1" lang="ja-JP" altLang="en-US" sz="1200" b="1" dirty="0">
              <a:solidFill>
                <a:srgbClr val="FF0000"/>
              </a:solidFill>
            </a:endParaRPr>
          </a:p>
        </p:txBody>
      </p:sp>
      <p:sp>
        <p:nvSpPr>
          <p:cNvPr id="39" name="角丸四角形 38"/>
          <p:cNvSpPr/>
          <p:nvPr/>
        </p:nvSpPr>
        <p:spPr bwMode="auto">
          <a:xfrm>
            <a:off x="5786933" y="3482700"/>
            <a:ext cx="417216" cy="81042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40" name="角丸四角形 39"/>
          <p:cNvSpPr/>
          <p:nvPr/>
        </p:nvSpPr>
        <p:spPr bwMode="auto">
          <a:xfrm>
            <a:off x="7912960" y="3477941"/>
            <a:ext cx="417216" cy="81042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41" name="角丸四角形 40"/>
          <p:cNvSpPr/>
          <p:nvPr/>
        </p:nvSpPr>
        <p:spPr bwMode="auto">
          <a:xfrm>
            <a:off x="5786933" y="5255243"/>
            <a:ext cx="417216" cy="766117"/>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42" name="角丸四角形 41"/>
          <p:cNvSpPr/>
          <p:nvPr/>
        </p:nvSpPr>
        <p:spPr bwMode="auto">
          <a:xfrm>
            <a:off x="7912960" y="5250484"/>
            <a:ext cx="417216" cy="766117"/>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6" name="図 5"/>
          <p:cNvPicPr>
            <a:picLocks noChangeAspect="1"/>
          </p:cNvPicPr>
          <p:nvPr/>
        </p:nvPicPr>
        <p:blipFill>
          <a:blip r:embed="rId6"/>
          <a:stretch>
            <a:fillRect/>
          </a:stretch>
        </p:blipFill>
        <p:spPr>
          <a:xfrm>
            <a:off x="677148" y="3895362"/>
            <a:ext cx="3477776" cy="2147264"/>
          </a:xfrm>
          <a:prstGeom prst="rect">
            <a:avLst/>
          </a:prstGeom>
        </p:spPr>
      </p:pic>
      <p:sp>
        <p:nvSpPr>
          <p:cNvPr id="43" name="角丸四角形 42"/>
          <p:cNvSpPr/>
          <p:nvPr/>
        </p:nvSpPr>
        <p:spPr bwMode="auto">
          <a:xfrm>
            <a:off x="692338" y="5144574"/>
            <a:ext cx="3477080" cy="80481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8" name="角丸四角形 27"/>
          <p:cNvSpPr/>
          <p:nvPr/>
        </p:nvSpPr>
        <p:spPr bwMode="auto">
          <a:xfrm>
            <a:off x="631643" y="2890279"/>
            <a:ext cx="2284127" cy="819862"/>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「システム管理者」で</a:t>
            </a:r>
            <a:endParaRPr kumimoji="1" lang="en-US" altLang="ja-JP" sz="1400" b="1" dirty="0" smtClean="0">
              <a:latin typeface="+mn-ea"/>
            </a:endParaRPr>
          </a:p>
          <a:p>
            <a:pPr algn="ctr"/>
            <a:r>
              <a:rPr lang="ja-JP" altLang="en-US" sz="1400" b="1" dirty="0" smtClean="0">
                <a:latin typeface="+mn-ea"/>
              </a:rPr>
              <a:t>ログインして設定</a:t>
            </a:r>
            <a:endParaRPr kumimoji="1" lang="ja-JP" altLang="en-US" sz="1400" b="1" dirty="0" smtClean="0">
              <a:latin typeface="+mn-ea"/>
            </a:endParaRPr>
          </a:p>
        </p:txBody>
      </p:sp>
    </p:spTree>
    <p:extLst>
      <p:ext uri="{BB962C8B-B14F-4D97-AF65-F5344CB8AC3E}">
        <p14:creationId xmlns:p14="http://schemas.microsoft.com/office/powerpoint/2010/main" val="1229759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ja-JP" altLang="en-US" dirty="0" smtClean="0"/>
              <a:t>（</a:t>
            </a:r>
            <a:r>
              <a:rPr lang="en-US" altLang="ja-JP" dirty="0" smtClean="0"/>
              <a:t>4/12</a:t>
            </a:r>
            <a:r>
              <a:rPr lang="ja-JP" altLang="en-US" dirty="0" smtClean="0"/>
              <a:t>）</a:t>
            </a:r>
            <a:endParaRPr kumimoji="1" lang="ja-JP" altLang="en-US" dirty="0"/>
          </a:p>
        </p:txBody>
      </p:sp>
      <p:sp>
        <p:nvSpPr>
          <p:cNvPr id="3" name="コンテンツ プレースホルダー 2"/>
          <p:cNvSpPr>
            <a:spLocks noGrp="1"/>
          </p:cNvSpPr>
          <p:nvPr>
            <p:ph sz="quarter" idx="10"/>
          </p:nvPr>
        </p:nvSpPr>
        <p:spPr/>
        <p:txBody>
          <a:bodyPr/>
          <a:lstStyle/>
          <a:p>
            <a:r>
              <a:rPr lang="ja-JP" altLang="en-US" dirty="0" smtClean="0"/>
              <a:t>例　各権限を持つユーザを用意しディシジョンテーブル周りの表示を確認する（</a:t>
            </a:r>
            <a:r>
              <a:rPr lang="en-US" altLang="ja-JP" dirty="0" smtClean="0"/>
              <a:t>2/10</a:t>
            </a:r>
            <a:r>
              <a:rPr lang="ja-JP" altLang="en-US" dirty="0" smtClean="0"/>
              <a:t>）</a:t>
            </a:r>
            <a:endParaRPr lang="en-US" altLang="ja-JP" dirty="0" smtClean="0"/>
          </a:p>
          <a:p>
            <a:pPr marL="522900" lvl="1" indent="-342900">
              <a:buFont typeface="+mj-ea"/>
              <a:buAutoNum type="circleNumDbPlain"/>
            </a:pPr>
            <a:endParaRPr lang="en-US" altLang="ja-JP" dirty="0"/>
          </a:p>
          <a:p>
            <a:pPr marL="522900" lvl="1" indent="-342900">
              <a:buFont typeface="+mj-ea"/>
              <a:buAutoNum type="circleNumDbPlain" startAt="2"/>
            </a:pPr>
            <a:r>
              <a:rPr lang="ja-JP" altLang="en-US" dirty="0" smtClean="0"/>
              <a:t>「ユーザ」画面にてユーザ「</a:t>
            </a:r>
            <a:r>
              <a:rPr lang="en-US" altLang="ja-JP" dirty="0" smtClean="0"/>
              <a:t>user_A</a:t>
            </a:r>
            <a:r>
              <a:rPr lang="ja-JP" altLang="en-US" dirty="0" smtClean="0"/>
              <a:t>」</a:t>
            </a:r>
            <a:r>
              <a:rPr lang="ja-JP" altLang="en-US" dirty="0"/>
              <a:t> 「</a:t>
            </a:r>
            <a:r>
              <a:rPr lang="en-US" altLang="ja-JP" dirty="0" smtClean="0"/>
              <a:t>user_B</a:t>
            </a:r>
            <a:r>
              <a:rPr lang="ja-JP" altLang="en-US" dirty="0" smtClean="0"/>
              <a:t>」 </a:t>
            </a:r>
            <a:r>
              <a:rPr lang="ja-JP" altLang="en-US" dirty="0"/>
              <a:t>「</a:t>
            </a:r>
            <a:r>
              <a:rPr lang="en-US" altLang="ja-JP" dirty="0" smtClean="0"/>
              <a:t>user_C</a:t>
            </a:r>
            <a:r>
              <a:rPr lang="ja-JP" altLang="en-US" dirty="0" smtClean="0"/>
              <a:t>」 </a:t>
            </a:r>
            <a:r>
              <a:rPr lang="ja-JP" altLang="en-US" dirty="0"/>
              <a:t>「</a:t>
            </a:r>
            <a:r>
              <a:rPr lang="en-US" altLang="ja-JP" dirty="0" smtClean="0"/>
              <a:t>user_D</a:t>
            </a:r>
            <a:r>
              <a:rPr lang="ja-JP" altLang="en-US" dirty="0" smtClean="0"/>
              <a:t>」「</a:t>
            </a:r>
            <a:r>
              <a:rPr lang="en-US" altLang="ja-JP" dirty="0" smtClean="0"/>
              <a:t>master</a:t>
            </a:r>
            <a:r>
              <a:rPr lang="ja-JP" altLang="en-US" dirty="0" smtClean="0"/>
              <a:t>」を作成</a:t>
            </a:r>
            <a:endParaRPr lang="en-US" altLang="ja-JP" dirty="0" smtClean="0"/>
          </a:p>
          <a:p>
            <a:pPr marL="522900" lvl="1" indent="-342900">
              <a:buFont typeface="+mj-ea"/>
              <a:buAutoNum type="circleNumDbPlain" startAt="2"/>
            </a:pPr>
            <a:r>
              <a:rPr lang="ja-JP" altLang="en-US" dirty="0" smtClean="0"/>
              <a:t>「</a:t>
            </a:r>
            <a:r>
              <a:rPr lang="en-US" altLang="ja-JP" dirty="0" smtClean="0"/>
              <a:t>user_A</a:t>
            </a:r>
            <a:r>
              <a:rPr lang="ja-JP" altLang="en-US" dirty="0" smtClean="0"/>
              <a:t>」は「</a:t>
            </a:r>
            <a:r>
              <a:rPr lang="en-US" altLang="ja-JP" dirty="0" smtClean="0"/>
              <a:t>group_A</a:t>
            </a:r>
            <a:r>
              <a:rPr lang="ja-JP" altLang="en-US" dirty="0" smtClean="0"/>
              <a:t>」に、 </a:t>
            </a:r>
            <a:r>
              <a:rPr lang="ja-JP" altLang="en-US" dirty="0"/>
              <a:t>「</a:t>
            </a:r>
            <a:r>
              <a:rPr lang="en-US" altLang="ja-JP" dirty="0" smtClean="0"/>
              <a:t>user_B</a:t>
            </a:r>
            <a:r>
              <a:rPr lang="ja-JP" altLang="en-US" dirty="0" smtClean="0"/>
              <a:t>」</a:t>
            </a:r>
            <a:r>
              <a:rPr lang="ja-JP" altLang="en-US" dirty="0"/>
              <a:t>は「</a:t>
            </a:r>
            <a:r>
              <a:rPr lang="en-US" altLang="ja-JP" dirty="0" smtClean="0"/>
              <a:t>group_B</a:t>
            </a:r>
            <a:r>
              <a:rPr lang="ja-JP" altLang="en-US" dirty="0" smtClean="0"/>
              <a:t>」に、 「</a:t>
            </a:r>
            <a:r>
              <a:rPr lang="en-US" altLang="ja-JP" dirty="0" smtClean="0"/>
              <a:t>user_C</a:t>
            </a:r>
            <a:r>
              <a:rPr lang="ja-JP" altLang="en-US" dirty="0" smtClean="0"/>
              <a:t>」</a:t>
            </a:r>
            <a:r>
              <a:rPr lang="ja-JP" altLang="en-US" dirty="0"/>
              <a:t>は「</a:t>
            </a:r>
            <a:r>
              <a:rPr lang="en-US" altLang="ja-JP" dirty="0" smtClean="0"/>
              <a:t>group_C</a:t>
            </a:r>
            <a:r>
              <a:rPr lang="ja-JP" altLang="en-US" dirty="0" smtClean="0"/>
              <a:t>」に、 </a:t>
            </a:r>
            <a:r>
              <a:rPr lang="ja-JP" altLang="en-US" dirty="0"/>
              <a:t>「</a:t>
            </a:r>
            <a:r>
              <a:rPr lang="en-US" altLang="ja-JP" dirty="0" smtClean="0"/>
              <a:t>user_D</a:t>
            </a:r>
            <a:r>
              <a:rPr lang="ja-JP" altLang="en-US" dirty="0" smtClean="0"/>
              <a:t>」</a:t>
            </a:r>
            <a:r>
              <a:rPr lang="ja-JP" altLang="en-US" dirty="0"/>
              <a:t>は「</a:t>
            </a:r>
            <a:r>
              <a:rPr lang="en-US" altLang="ja-JP" dirty="0" smtClean="0"/>
              <a:t>group_D</a:t>
            </a:r>
            <a:r>
              <a:rPr lang="ja-JP" altLang="en-US" dirty="0" smtClean="0"/>
              <a:t>」に、「</a:t>
            </a:r>
            <a:r>
              <a:rPr lang="en-US" altLang="ja-JP" dirty="0" smtClean="0"/>
              <a:t>master</a:t>
            </a:r>
            <a:r>
              <a:rPr lang="ja-JP" altLang="en-US" dirty="0" smtClean="0"/>
              <a:t>」は</a:t>
            </a:r>
            <a:r>
              <a:rPr lang="ja-JP" altLang="en-US" dirty="0"/>
              <a:t>「</a:t>
            </a:r>
            <a:r>
              <a:rPr lang="en-US" altLang="ja-JP" dirty="0"/>
              <a:t>group_A</a:t>
            </a:r>
            <a:r>
              <a:rPr lang="ja-JP" altLang="en-US" dirty="0" smtClean="0"/>
              <a:t>」</a:t>
            </a:r>
            <a:r>
              <a:rPr lang="ja-JP" altLang="en-US" dirty="0"/>
              <a:t> 「</a:t>
            </a:r>
            <a:r>
              <a:rPr lang="en-US" altLang="ja-JP" dirty="0"/>
              <a:t>group_B</a:t>
            </a:r>
            <a:r>
              <a:rPr lang="ja-JP" altLang="en-US" dirty="0" smtClean="0"/>
              <a:t>」</a:t>
            </a:r>
            <a:r>
              <a:rPr lang="ja-JP" altLang="en-US" dirty="0"/>
              <a:t> 「</a:t>
            </a:r>
            <a:r>
              <a:rPr lang="en-US" altLang="ja-JP" dirty="0"/>
              <a:t>group_C</a:t>
            </a:r>
            <a:r>
              <a:rPr lang="ja-JP" altLang="en-US" dirty="0" smtClean="0"/>
              <a:t>」</a:t>
            </a:r>
            <a:r>
              <a:rPr lang="ja-JP" altLang="en-US" dirty="0"/>
              <a:t> 「</a:t>
            </a:r>
            <a:r>
              <a:rPr lang="en-US" altLang="ja-JP" dirty="0"/>
              <a:t>group_D</a:t>
            </a:r>
            <a:r>
              <a:rPr lang="ja-JP" altLang="en-US" dirty="0" smtClean="0"/>
              <a:t>」に所属するよう設定</a:t>
            </a:r>
            <a:endParaRPr lang="en-US" altLang="ja-JP" dirty="0" smtClean="0"/>
          </a:p>
          <a:p>
            <a:endParaRPr kumimoji="1" lang="ja-JP" altLang="en-US" dirty="0"/>
          </a:p>
        </p:txBody>
      </p:sp>
      <p:pic>
        <p:nvPicPr>
          <p:cNvPr id="10" name="図 9"/>
          <p:cNvPicPr>
            <a:picLocks noChangeAspect="1"/>
          </p:cNvPicPr>
          <p:nvPr/>
        </p:nvPicPr>
        <p:blipFill rotWithShape="1">
          <a:blip r:embed="rId2"/>
          <a:srcRect b="6673"/>
          <a:stretch/>
        </p:blipFill>
        <p:spPr>
          <a:xfrm>
            <a:off x="666560" y="3338663"/>
            <a:ext cx="7852329" cy="3021227"/>
          </a:xfrm>
          <a:prstGeom prst="rect">
            <a:avLst/>
          </a:prstGeom>
        </p:spPr>
      </p:pic>
      <p:sp>
        <p:nvSpPr>
          <p:cNvPr id="35" name="角丸四角形 34"/>
          <p:cNvSpPr/>
          <p:nvPr/>
        </p:nvSpPr>
        <p:spPr bwMode="auto">
          <a:xfrm>
            <a:off x="694092" y="4882772"/>
            <a:ext cx="7776000" cy="1368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7" name="角丸四角形 6"/>
          <p:cNvSpPr/>
          <p:nvPr/>
        </p:nvSpPr>
        <p:spPr bwMode="auto">
          <a:xfrm>
            <a:off x="6554810" y="3880399"/>
            <a:ext cx="2076479" cy="819862"/>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「システム管理者」で</a:t>
            </a:r>
            <a:endParaRPr kumimoji="1" lang="en-US" altLang="ja-JP" sz="1400" b="1" dirty="0" smtClean="0">
              <a:latin typeface="+mn-ea"/>
            </a:endParaRPr>
          </a:p>
          <a:p>
            <a:pPr algn="ctr"/>
            <a:r>
              <a:rPr lang="ja-JP" altLang="en-US" sz="1400" b="1" dirty="0" smtClean="0">
                <a:latin typeface="+mn-ea"/>
              </a:rPr>
              <a:t>ログインして設定</a:t>
            </a:r>
            <a:endParaRPr kumimoji="1" lang="ja-JP" altLang="en-US" sz="1400" b="1" dirty="0" smtClean="0">
              <a:latin typeface="+mn-ea"/>
            </a:endParaRPr>
          </a:p>
        </p:txBody>
      </p:sp>
    </p:spTree>
    <p:extLst>
      <p:ext uri="{BB962C8B-B14F-4D97-AF65-F5344CB8AC3E}">
        <p14:creationId xmlns:p14="http://schemas.microsoft.com/office/powerpoint/2010/main" val="2740925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2.5</a:t>
            </a:r>
            <a:r>
              <a:rPr lang="ja-JP" altLang="en-US" dirty="0"/>
              <a:t>　権限の設定　</a:t>
            </a:r>
            <a:r>
              <a:rPr lang="en-US" altLang="ja-JP" dirty="0"/>
              <a:t>[</a:t>
            </a:r>
            <a:r>
              <a:rPr lang="ja-JP" altLang="en-US" dirty="0"/>
              <a:t>ディシジョンテーブル</a:t>
            </a:r>
            <a:r>
              <a:rPr lang="en-US" altLang="ja-JP" dirty="0"/>
              <a:t>]</a:t>
            </a:r>
            <a:r>
              <a:rPr lang="ja-JP" altLang="en-US" dirty="0"/>
              <a:t> </a:t>
            </a:r>
            <a:r>
              <a:rPr lang="ja-JP" altLang="en-US" dirty="0" smtClean="0"/>
              <a:t>（</a:t>
            </a:r>
            <a:r>
              <a:rPr lang="en-US" altLang="ja-JP" dirty="0" smtClean="0"/>
              <a:t>5/12</a:t>
            </a:r>
            <a:r>
              <a:rPr lang="ja-JP" altLang="en-US" dirty="0" smtClean="0"/>
              <a:t>）</a:t>
            </a:r>
            <a:endParaRPr kumimoji="1" lang="ja-JP" altLang="en-US" dirty="0"/>
          </a:p>
        </p:txBody>
      </p:sp>
      <p:sp>
        <p:nvSpPr>
          <p:cNvPr id="3" name="コンテンツ プレースホルダー 2"/>
          <p:cNvSpPr>
            <a:spLocks noGrp="1"/>
          </p:cNvSpPr>
          <p:nvPr>
            <p:ph sz="quarter" idx="10"/>
          </p:nvPr>
        </p:nvSpPr>
        <p:spPr/>
        <p:txBody>
          <a:bodyPr/>
          <a:lstStyle/>
          <a:p>
            <a:r>
              <a:rPr lang="ja-JP" altLang="en-US" dirty="0" smtClean="0"/>
              <a:t>例</a:t>
            </a:r>
            <a:r>
              <a:rPr lang="ja-JP" altLang="en-US" dirty="0"/>
              <a:t>　各権限を持つユーザを用意しディシジョンテーブル周りの表示を確認する</a:t>
            </a:r>
            <a:r>
              <a:rPr lang="ja-JP" altLang="en-US" dirty="0" smtClean="0"/>
              <a:t>（</a:t>
            </a:r>
            <a:r>
              <a:rPr lang="en-US" altLang="ja-JP" dirty="0" smtClean="0"/>
              <a:t>3/10</a:t>
            </a:r>
            <a:r>
              <a:rPr lang="ja-JP" altLang="en-US" dirty="0" smtClean="0"/>
              <a:t>）</a:t>
            </a:r>
            <a:endParaRPr lang="en-US" altLang="ja-JP" dirty="0" smtClean="0"/>
          </a:p>
          <a:p>
            <a:pPr marL="522900" lvl="1" indent="-342900">
              <a:buFont typeface="+mj-ea"/>
              <a:buAutoNum type="circleNumDbPlain" startAt="3"/>
            </a:pPr>
            <a:endParaRPr lang="en-US" altLang="ja-JP" dirty="0" smtClean="0"/>
          </a:p>
          <a:p>
            <a:pPr marL="522900" lvl="1" indent="-342900">
              <a:buFont typeface="+mj-ea"/>
              <a:buAutoNum type="circleNumDbPlain" startAt="4"/>
            </a:pPr>
            <a:r>
              <a:rPr lang="ja-JP" altLang="en-US" dirty="0" smtClean="0"/>
              <a:t>ユーザ</a:t>
            </a:r>
            <a:r>
              <a:rPr lang="ja-JP" altLang="en-US" dirty="0"/>
              <a:t>「</a:t>
            </a:r>
            <a:r>
              <a:rPr lang="en-US" altLang="ja-JP" dirty="0"/>
              <a:t>master</a:t>
            </a:r>
            <a:r>
              <a:rPr lang="ja-JP" altLang="en-US" dirty="0"/>
              <a:t>」でログインし</a:t>
            </a:r>
            <a:r>
              <a:rPr lang="ja-JP" altLang="en-US" dirty="0" smtClean="0"/>
              <a:t>「ディシジョンテーブル」画面</a:t>
            </a:r>
            <a:r>
              <a:rPr lang="ja-JP" altLang="en-US" dirty="0"/>
              <a:t>にて</a:t>
            </a:r>
            <a:r>
              <a:rPr lang="ja-JP" altLang="en-US" dirty="0" smtClean="0"/>
              <a:t>、</a:t>
            </a:r>
            <a:r>
              <a:rPr lang="ja-JP" altLang="en-US" dirty="0"/>
              <a:t> </a:t>
            </a:r>
            <a:r>
              <a:rPr lang="ja-JP" altLang="en-US" dirty="0" smtClean="0"/>
              <a:t>ディシジョンテーブル「</a:t>
            </a:r>
            <a:r>
              <a:rPr lang="en-US" altLang="ja-JP" dirty="0" err="1"/>
              <a:t>master_decision_table</a:t>
            </a:r>
            <a:r>
              <a:rPr lang="ja-JP" altLang="en-US" dirty="0" smtClean="0"/>
              <a:t>」を作成し各グループに対して以下の権限</a:t>
            </a:r>
            <a:r>
              <a:rPr lang="ja-JP" altLang="en-US" dirty="0"/>
              <a:t>を設定</a:t>
            </a:r>
          </a:p>
          <a:p>
            <a:endParaRPr kumimoji="1" lang="ja-JP" altLang="en-US" dirty="0"/>
          </a:p>
        </p:txBody>
      </p:sp>
      <p:pic>
        <p:nvPicPr>
          <p:cNvPr id="8" name="図 7"/>
          <p:cNvPicPr>
            <a:picLocks noChangeAspect="1"/>
          </p:cNvPicPr>
          <p:nvPr/>
        </p:nvPicPr>
        <p:blipFill rotWithShape="1">
          <a:blip r:embed="rId2"/>
          <a:srcRect l="20088" t="318" r="19339" b="-1"/>
          <a:stretch/>
        </p:blipFill>
        <p:spPr>
          <a:xfrm>
            <a:off x="698859" y="2536438"/>
            <a:ext cx="3902416" cy="3749383"/>
          </a:xfrm>
          <a:prstGeom prst="rect">
            <a:avLst/>
          </a:prstGeom>
        </p:spPr>
      </p:pic>
      <p:grpSp>
        <p:nvGrpSpPr>
          <p:cNvPr id="84" name="グループ化 83"/>
          <p:cNvGrpSpPr/>
          <p:nvPr/>
        </p:nvGrpSpPr>
        <p:grpSpPr>
          <a:xfrm>
            <a:off x="4325313" y="2646963"/>
            <a:ext cx="1258123" cy="753229"/>
            <a:chOff x="4866802" y="2960793"/>
            <a:chExt cx="1258123" cy="753229"/>
          </a:xfrm>
        </p:grpSpPr>
        <p:cxnSp>
          <p:nvCxnSpPr>
            <p:cNvPr id="67" name="直線コネクタ 66"/>
            <p:cNvCxnSpPr/>
            <p:nvPr/>
          </p:nvCxnSpPr>
          <p:spPr bwMode="auto">
            <a:xfrm flipV="1">
              <a:off x="4866802" y="3240722"/>
              <a:ext cx="427034" cy="47330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68" name="直線コネクタ 67"/>
            <p:cNvCxnSpPr/>
            <p:nvPr/>
          </p:nvCxnSpPr>
          <p:spPr bwMode="auto">
            <a:xfrm flipV="1">
              <a:off x="5275256" y="3230207"/>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69" name="テキスト ボックス 68"/>
            <p:cNvSpPr txBox="1"/>
            <p:nvPr/>
          </p:nvSpPr>
          <p:spPr>
            <a:xfrm>
              <a:off x="5241350" y="2960793"/>
              <a:ext cx="883575" cy="276999"/>
            </a:xfrm>
            <a:prstGeom prst="rect">
              <a:avLst/>
            </a:prstGeom>
            <a:noFill/>
          </p:spPr>
          <p:txBody>
            <a:bodyPr wrap="none" rtlCol="0">
              <a:spAutoFit/>
            </a:bodyPr>
            <a:lstStyle/>
            <a:p>
              <a:r>
                <a:rPr kumimoji="1" lang="en-US" altLang="ja-JP" sz="1200" b="1" dirty="0" smtClean="0">
                  <a:solidFill>
                    <a:srgbClr val="FF0000"/>
                  </a:solidFill>
                </a:rPr>
                <a:t>group_A</a:t>
              </a:r>
              <a:endParaRPr kumimoji="1" lang="ja-JP" altLang="en-US" sz="1200" b="1" dirty="0">
                <a:solidFill>
                  <a:srgbClr val="FF0000"/>
                </a:solidFill>
              </a:endParaRPr>
            </a:p>
          </p:txBody>
        </p:sp>
      </p:grpSp>
      <p:cxnSp>
        <p:nvCxnSpPr>
          <p:cNvPr id="70" name="直線コネクタ 69"/>
          <p:cNvCxnSpPr/>
          <p:nvPr/>
        </p:nvCxnSpPr>
        <p:spPr bwMode="auto">
          <a:xfrm flipV="1">
            <a:off x="4355970" y="5674159"/>
            <a:ext cx="371837" cy="76700"/>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99" name="グループ化 98"/>
          <p:cNvGrpSpPr/>
          <p:nvPr/>
        </p:nvGrpSpPr>
        <p:grpSpPr>
          <a:xfrm>
            <a:off x="4690620" y="5395471"/>
            <a:ext cx="891591" cy="276999"/>
            <a:chOff x="4987901" y="5373169"/>
            <a:chExt cx="891591" cy="276999"/>
          </a:xfrm>
        </p:grpSpPr>
        <p:cxnSp>
          <p:nvCxnSpPr>
            <p:cNvPr id="71" name="直線コネクタ 70"/>
            <p:cNvCxnSpPr/>
            <p:nvPr/>
          </p:nvCxnSpPr>
          <p:spPr bwMode="auto">
            <a:xfrm flipV="1">
              <a:off x="5021807" y="5642583"/>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72" name="テキスト ボックス 71"/>
            <p:cNvSpPr txBox="1"/>
            <p:nvPr/>
          </p:nvSpPr>
          <p:spPr>
            <a:xfrm>
              <a:off x="4987901" y="5373169"/>
              <a:ext cx="891591" cy="276999"/>
            </a:xfrm>
            <a:prstGeom prst="rect">
              <a:avLst/>
            </a:prstGeom>
            <a:noFill/>
          </p:spPr>
          <p:txBody>
            <a:bodyPr wrap="none" rtlCol="0">
              <a:spAutoFit/>
            </a:bodyPr>
            <a:lstStyle/>
            <a:p>
              <a:r>
                <a:rPr kumimoji="1" lang="en-US" altLang="ja-JP" sz="1200" b="1" dirty="0" smtClean="0">
                  <a:solidFill>
                    <a:srgbClr val="FF0000"/>
                  </a:solidFill>
                </a:rPr>
                <a:t>group_D</a:t>
              </a:r>
              <a:endParaRPr kumimoji="1" lang="ja-JP" altLang="en-US" sz="1200" b="1" dirty="0">
                <a:solidFill>
                  <a:srgbClr val="FF0000"/>
                </a:solidFill>
              </a:endParaRPr>
            </a:p>
          </p:txBody>
        </p:sp>
      </p:grpSp>
      <p:cxnSp>
        <p:nvCxnSpPr>
          <p:cNvPr id="74" name="直線コネクタ 73"/>
          <p:cNvCxnSpPr/>
          <p:nvPr/>
        </p:nvCxnSpPr>
        <p:spPr bwMode="auto">
          <a:xfrm flipV="1">
            <a:off x="4334301" y="4225778"/>
            <a:ext cx="393506" cy="1003721"/>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97" name="グループ化 96"/>
          <p:cNvGrpSpPr/>
          <p:nvPr/>
        </p:nvGrpSpPr>
        <p:grpSpPr>
          <a:xfrm>
            <a:off x="4690620" y="3915071"/>
            <a:ext cx="883575" cy="297650"/>
            <a:chOff x="4987901" y="3892769"/>
            <a:chExt cx="883575" cy="297650"/>
          </a:xfrm>
        </p:grpSpPr>
        <p:cxnSp>
          <p:nvCxnSpPr>
            <p:cNvPr id="75" name="直線コネクタ 74"/>
            <p:cNvCxnSpPr/>
            <p:nvPr/>
          </p:nvCxnSpPr>
          <p:spPr bwMode="auto">
            <a:xfrm flipV="1">
              <a:off x="5021807" y="4182268"/>
              <a:ext cx="828000" cy="4966"/>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76" name="テキスト ボックス 75"/>
            <p:cNvSpPr txBox="1"/>
            <p:nvPr/>
          </p:nvSpPr>
          <p:spPr>
            <a:xfrm>
              <a:off x="4987901" y="3892769"/>
              <a:ext cx="883575" cy="297650"/>
            </a:xfrm>
            <a:prstGeom prst="rect">
              <a:avLst/>
            </a:prstGeom>
            <a:noFill/>
          </p:spPr>
          <p:txBody>
            <a:bodyPr wrap="none" rtlCol="0">
              <a:spAutoFit/>
            </a:bodyPr>
            <a:lstStyle/>
            <a:p>
              <a:r>
                <a:rPr kumimoji="1" lang="en-US" altLang="ja-JP" sz="1200" b="1" dirty="0" smtClean="0">
                  <a:solidFill>
                    <a:srgbClr val="FF0000"/>
                  </a:solidFill>
                </a:rPr>
                <a:t>group_B</a:t>
              </a:r>
              <a:endParaRPr kumimoji="1" lang="ja-JP" altLang="en-US" sz="1200" b="1" dirty="0">
                <a:solidFill>
                  <a:srgbClr val="FF0000"/>
                </a:solidFill>
              </a:endParaRPr>
            </a:p>
          </p:txBody>
        </p:sp>
      </p:grpSp>
      <p:cxnSp>
        <p:nvCxnSpPr>
          <p:cNvPr id="77" name="直線コネクタ 76"/>
          <p:cNvCxnSpPr/>
          <p:nvPr/>
        </p:nvCxnSpPr>
        <p:spPr bwMode="auto">
          <a:xfrm flipV="1">
            <a:off x="4355970" y="4946358"/>
            <a:ext cx="377797" cy="578948"/>
          </a:xfrm>
          <a:prstGeom prst="line">
            <a:avLst/>
          </a:prstGeom>
          <a:solidFill>
            <a:schemeClr val="bg1"/>
          </a:solidFill>
          <a:ln w="38100" cap="flat" cmpd="sng" algn="ctr">
            <a:solidFill>
              <a:srgbClr val="FF000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grpSp>
        <p:nvGrpSpPr>
          <p:cNvPr id="98" name="グループ化 97"/>
          <p:cNvGrpSpPr/>
          <p:nvPr/>
        </p:nvGrpSpPr>
        <p:grpSpPr>
          <a:xfrm>
            <a:off x="4690620" y="4665597"/>
            <a:ext cx="875561" cy="276999"/>
            <a:chOff x="4987901" y="4456999"/>
            <a:chExt cx="875561" cy="276999"/>
          </a:xfrm>
        </p:grpSpPr>
        <p:cxnSp>
          <p:nvCxnSpPr>
            <p:cNvPr id="78" name="直線コネクタ 77"/>
            <p:cNvCxnSpPr/>
            <p:nvPr/>
          </p:nvCxnSpPr>
          <p:spPr bwMode="auto">
            <a:xfrm flipV="1">
              <a:off x="5021807" y="4726413"/>
              <a:ext cx="828000" cy="4621"/>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79" name="テキスト ボックス 78"/>
            <p:cNvSpPr txBox="1"/>
            <p:nvPr/>
          </p:nvSpPr>
          <p:spPr>
            <a:xfrm>
              <a:off x="4987901" y="4456999"/>
              <a:ext cx="875561" cy="276999"/>
            </a:xfrm>
            <a:prstGeom prst="rect">
              <a:avLst/>
            </a:prstGeom>
            <a:noFill/>
          </p:spPr>
          <p:txBody>
            <a:bodyPr wrap="none" rtlCol="0">
              <a:spAutoFit/>
            </a:bodyPr>
            <a:lstStyle/>
            <a:p>
              <a:r>
                <a:rPr kumimoji="1" lang="en-US" altLang="ja-JP" sz="1200" b="1" dirty="0" smtClean="0">
                  <a:solidFill>
                    <a:srgbClr val="FF0000"/>
                  </a:solidFill>
                </a:rPr>
                <a:t>group_C</a:t>
              </a:r>
              <a:endParaRPr kumimoji="1" lang="ja-JP" altLang="en-US" sz="1200" b="1" dirty="0">
                <a:solidFill>
                  <a:srgbClr val="FF0000"/>
                </a:solidFill>
              </a:endParaRPr>
            </a:p>
          </p:txBody>
        </p:sp>
      </p:grpSp>
      <p:sp>
        <p:nvSpPr>
          <p:cNvPr id="96" name="テキスト ボックス 95"/>
          <p:cNvSpPr txBox="1"/>
          <p:nvPr/>
        </p:nvSpPr>
        <p:spPr>
          <a:xfrm>
            <a:off x="4727807" y="2969149"/>
            <a:ext cx="4284000" cy="646331"/>
          </a:xfrm>
          <a:prstGeom prst="rect">
            <a:avLst/>
          </a:prstGeom>
          <a:noFill/>
        </p:spPr>
        <p:txBody>
          <a:bodyPr wrap="none" rtlCol="0">
            <a:spAutoFit/>
          </a:bodyPr>
          <a:lstStyle/>
          <a:p>
            <a:r>
              <a:rPr kumimoji="1" lang="ja-JP" altLang="en-US" sz="1200" b="1" dirty="0" smtClean="0"/>
              <a:t>更新可能：ディシジョンテーブル、ルール（ステージング）</a:t>
            </a:r>
            <a:endParaRPr kumimoji="1" lang="en-US" altLang="ja-JP" sz="1200" b="1" dirty="0" smtClean="0"/>
          </a:p>
          <a:p>
            <a:r>
              <a:rPr lang="ja-JP" altLang="en-US" sz="1200" b="1" dirty="0" smtClean="0"/>
              <a:t>参照のみ：ルール（プロダクション）、リクエスト履歴</a:t>
            </a:r>
            <a:endParaRPr lang="en-US" altLang="ja-JP" sz="1200" b="1" dirty="0" smtClean="0"/>
          </a:p>
          <a:p>
            <a:r>
              <a:rPr lang="ja-JP" altLang="en-US" sz="1200" b="1" dirty="0" smtClean="0"/>
              <a:t>権限な</a:t>
            </a:r>
            <a:r>
              <a:rPr lang="ja-JP" altLang="en-US" sz="1200" b="1" dirty="0"/>
              <a:t>し</a:t>
            </a:r>
            <a:r>
              <a:rPr kumimoji="1" lang="ja-JP" altLang="en-US" sz="1200" b="1" dirty="0" smtClean="0"/>
              <a:t>：アクション履歴、監視アダプタ</a:t>
            </a:r>
            <a:endParaRPr kumimoji="1" lang="ja-JP" altLang="en-US" sz="1200" b="1" dirty="0"/>
          </a:p>
        </p:txBody>
      </p:sp>
      <p:sp>
        <p:nvSpPr>
          <p:cNvPr id="106" name="テキスト ボックス 105"/>
          <p:cNvSpPr txBox="1"/>
          <p:nvPr/>
        </p:nvSpPr>
        <p:spPr>
          <a:xfrm>
            <a:off x="5558284" y="3943126"/>
            <a:ext cx="1569660" cy="276999"/>
          </a:xfrm>
          <a:prstGeom prst="rect">
            <a:avLst/>
          </a:prstGeom>
          <a:noFill/>
        </p:spPr>
        <p:txBody>
          <a:bodyPr wrap="none" rtlCol="0">
            <a:spAutoFit/>
          </a:bodyPr>
          <a:lstStyle/>
          <a:p>
            <a:r>
              <a:rPr kumimoji="1" lang="ja-JP" altLang="en-US" sz="1200" b="1" dirty="0" smtClean="0"/>
              <a:t>すべて「参照のみ」</a:t>
            </a:r>
            <a:endParaRPr kumimoji="1" lang="ja-JP" altLang="en-US" sz="1200" b="1" dirty="0"/>
          </a:p>
        </p:txBody>
      </p:sp>
      <p:sp>
        <p:nvSpPr>
          <p:cNvPr id="107" name="テキスト ボックス 106"/>
          <p:cNvSpPr txBox="1"/>
          <p:nvPr/>
        </p:nvSpPr>
        <p:spPr>
          <a:xfrm>
            <a:off x="5558284" y="4673811"/>
            <a:ext cx="1569660" cy="276999"/>
          </a:xfrm>
          <a:prstGeom prst="rect">
            <a:avLst/>
          </a:prstGeom>
          <a:noFill/>
        </p:spPr>
        <p:txBody>
          <a:bodyPr wrap="none" rtlCol="0">
            <a:spAutoFit/>
          </a:bodyPr>
          <a:lstStyle/>
          <a:p>
            <a:r>
              <a:rPr kumimoji="1" lang="ja-JP" altLang="en-US" sz="1200" b="1" dirty="0" smtClean="0"/>
              <a:t>すべて「権限なし」</a:t>
            </a:r>
            <a:endParaRPr kumimoji="1" lang="ja-JP" altLang="en-US" sz="1200" b="1" dirty="0"/>
          </a:p>
        </p:txBody>
      </p:sp>
      <p:sp>
        <p:nvSpPr>
          <p:cNvPr id="108" name="テキスト ボックス 107"/>
          <p:cNvSpPr txBox="1"/>
          <p:nvPr/>
        </p:nvSpPr>
        <p:spPr>
          <a:xfrm>
            <a:off x="5558284" y="5382414"/>
            <a:ext cx="1569660" cy="276999"/>
          </a:xfrm>
          <a:prstGeom prst="rect">
            <a:avLst/>
          </a:prstGeom>
          <a:noFill/>
        </p:spPr>
        <p:txBody>
          <a:bodyPr wrap="none" rtlCol="0">
            <a:spAutoFit/>
          </a:bodyPr>
          <a:lstStyle/>
          <a:p>
            <a:r>
              <a:rPr kumimoji="1" lang="ja-JP" altLang="en-US" sz="1200" b="1" dirty="0" smtClean="0"/>
              <a:t>すべて「更新可能」</a:t>
            </a:r>
            <a:endParaRPr kumimoji="1" lang="ja-JP" altLang="en-US" sz="1200" b="1" dirty="0"/>
          </a:p>
        </p:txBody>
      </p:sp>
      <p:sp>
        <p:nvSpPr>
          <p:cNvPr id="27" name="角丸四角形 26"/>
          <p:cNvSpPr/>
          <p:nvPr/>
        </p:nvSpPr>
        <p:spPr bwMode="auto">
          <a:xfrm>
            <a:off x="7163208" y="4869200"/>
            <a:ext cx="1716098" cy="1416621"/>
          </a:xfrm>
          <a:prstGeom prst="roundRect">
            <a:avLst/>
          </a:prstGeom>
          <a:solidFill>
            <a:schemeClr val="bg1"/>
          </a:solidFill>
          <a:ln w="38100">
            <a:solidFill>
              <a:srgbClr val="00206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作成したユーザ</a:t>
            </a:r>
            <a:endParaRPr kumimoji="1" lang="en-US" altLang="ja-JP" sz="1400" b="1" dirty="0" smtClean="0">
              <a:latin typeface="+mn-ea"/>
            </a:endParaRPr>
          </a:p>
          <a:p>
            <a:pPr algn="ctr"/>
            <a:r>
              <a:rPr kumimoji="1" lang="ja-JP" altLang="en-US" sz="1400" b="1" dirty="0" smtClean="0">
                <a:latin typeface="+mn-ea"/>
              </a:rPr>
              <a:t>「</a:t>
            </a:r>
            <a:r>
              <a:rPr kumimoji="1" lang="en-US" altLang="ja-JP" sz="1400" b="1" dirty="0" smtClean="0">
                <a:latin typeface="+mn-ea"/>
              </a:rPr>
              <a:t>master</a:t>
            </a:r>
            <a:r>
              <a:rPr kumimoji="1" lang="ja-JP" altLang="en-US" sz="1400" b="1" dirty="0" smtClean="0">
                <a:latin typeface="+mn-ea"/>
              </a:rPr>
              <a:t>」で</a:t>
            </a:r>
            <a:endParaRPr kumimoji="1" lang="en-US" altLang="ja-JP" sz="1400" b="1" dirty="0" smtClean="0">
              <a:latin typeface="+mn-ea"/>
            </a:endParaRPr>
          </a:p>
          <a:p>
            <a:pPr algn="ctr"/>
            <a:r>
              <a:rPr lang="ja-JP" altLang="en-US" sz="1400" b="1" dirty="0" smtClean="0">
                <a:latin typeface="+mn-ea"/>
              </a:rPr>
              <a:t>ログインして設定</a:t>
            </a:r>
            <a:endParaRPr kumimoji="1" lang="ja-JP" altLang="en-US" sz="1400" b="1" dirty="0" smtClean="0">
              <a:latin typeface="+mn-ea"/>
            </a:endParaRPr>
          </a:p>
        </p:txBody>
      </p:sp>
    </p:spTree>
    <p:extLst>
      <p:ext uri="{BB962C8B-B14F-4D97-AF65-F5344CB8AC3E}">
        <p14:creationId xmlns:p14="http://schemas.microsoft.com/office/powerpoint/2010/main" val="4058534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3" y="836712"/>
            <a:ext cx="8713088" cy="5616476"/>
          </a:xfrm>
        </p:spPr>
        <p:txBody>
          <a:bodyPr/>
          <a:lstStyle/>
          <a:p>
            <a:r>
              <a:rPr lang="ja-JP" altLang="en-US" dirty="0" smtClean="0"/>
              <a:t>例</a:t>
            </a:r>
            <a:r>
              <a:rPr lang="ja-JP" altLang="en-US" dirty="0"/>
              <a:t>　各権限を持つユーザを用意しディシジョンテーブル周りの表示を確認する</a:t>
            </a:r>
            <a:r>
              <a:rPr lang="ja-JP" altLang="en-US" dirty="0" smtClean="0"/>
              <a:t>（</a:t>
            </a:r>
            <a:r>
              <a:rPr lang="en-US" altLang="ja-JP" dirty="0" smtClean="0"/>
              <a:t>4/10</a:t>
            </a:r>
            <a:r>
              <a:rPr lang="ja-JP" altLang="en-US" dirty="0" smtClean="0"/>
              <a:t>）</a:t>
            </a:r>
            <a:endParaRPr lang="en-US" altLang="ja-JP" dirty="0" smtClean="0"/>
          </a:p>
          <a:p>
            <a:pPr lvl="1"/>
            <a:endParaRPr lang="en-US" altLang="ja-JP" dirty="0" smtClean="0"/>
          </a:p>
          <a:p>
            <a:pPr lvl="1"/>
            <a:r>
              <a:rPr lang="ja-JP" altLang="en-US" dirty="0" smtClean="0"/>
              <a:t>ディシジョンテーブル「</a:t>
            </a:r>
            <a:r>
              <a:rPr lang="en-US" altLang="ja-JP" dirty="0" err="1"/>
              <a:t>master_decision_table</a:t>
            </a:r>
            <a:r>
              <a:rPr lang="ja-JP" altLang="en-US" dirty="0" smtClean="0"/>
              <a:t>」への権限は以下の通り</a:t>
            </a:r>
            <a:endParaRPr lang="ja-JP" altLang="en-US" dirty="0"/>
          </a:p>
          <a:p>
            <a:endParaRPr lang="en-US" altLang="ja-JP" dirty="0"/>
          </a:p>
        </p:txBody>
      </p:sp>
      <p:sp>
        <p:nvSpPr>
          <p:cNvPr id="2" name="タイトル 1"/>
          <p:cNvSpPr>
            <a:spLocks noGrp="1"/>
          </p:cNvSpPr>
          <p:nvPr>
            <p:ph type="title"/>
          </p:nvPr>
        </p:nvSpPr>
        <p:spPr/>
        <p:txBody>
          <a:bodyPr>
            <a:normAutofit/>
          </a:bodyPr>
          <a:lstStyle/>
          <a:p>
            <a:r>
              <a:rPr lang="en-US" altLang="ja-JP" dirty="0" smtClean="0"/>
              <a:t>2.5</a:t>
            </a:r>
            <a:r>
              <a:rPr lang="ja-JP" altLang="en-US" dirty="0"/>
              <a:t>　</a:t>
            </a:r>
            <a:r>
              <a:rPr lang="ja-JP" altLang="en-US" dirty="0" smtClean="0"/>
              <a:t>権限の</a:t>
            </a:r>
            <a:r>
              <a:rPr lang="ja-JP" altLang="en-US" dirty="0"/>
              <a:t>設定　</a:t>
            </a:r>
            <a:r>
              <a:rPr lang="en-US" altLang="ja-JP" dirty="0"/>
              <a:t>[</a:t>
            </a:r>
            <a:r>
              <a:rPr lang="ja-JP" altLang="en-US" dirty="0"/>
              <a:t>ディシジョンテーブル</a:t>
            </a:r>
            <a:r>
              <a:rPr lang="en-US" altLang="ja-JP" dirty="0"/>
              <a:t>]</a:t>
            </a:r>
            <a:r>
              <a:rPr lang="ja-JP" altLang="en-US" dirty="0"/>
              <a:t> </a:t>
            </a:r>
            <a:r>
              <a:rPr lang="ja-JP" altLang="en-US" dirty="0" smtClean="0"/>
              <a:t>（</a:t>
            </a:r>
            <a:r>
              <a:rPr lang="en-US" altLang="ja-JP" dirty="0" smtClean="0"/>
              <a:t>6/12</a:t>
            </a:r>
            <a:r>
              <a:rPr lang="ja-JP" altLang="en-US" dirty="0" smtClean="0"/>
              <a:t>）</a:t>
            </a:r>
            <a:endParaRPr lang="ja-JP" altLang="en-US" dirty="0"/>
          </a:p>
        </p:txBody>
      </p:sp>
      <p:graphicFrame>
        <p:nvGraphicFramePr>
          <p:cNvPr id="23" name="表 22"/>
          <p:cNvGraphicFramePr>
            <a:graphicFrameLocks noGrp="1"/>
          </p:cNvGraphicFramePr>
          <p:nvPr>
            <p:extLst>
              <p:ext uri="{D42A27DB-BD31-4B8C-83A1-F6EECF244321}">
                <p14:modId xmlns:p14="http://schemas.microsoft.com/office/powerpoint/2010/main" val="1041313357"/>
              </p:ext>
            </p:extLst>
          </p:nvPr>
        </p:nvGraphicFramePr>
        <p:xfrm>
          <a:off x="556448" y="2237215"/>
          <a:ext cx="8280000" cy="3839800"/>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359937">
                  <a:extLst>
                    <a:ext uri="{9D8B030D-6E8A-4147-A177-3AD203B41FA5}">
                      <a16:colId xmlns:a16="http://schemas.microsoft.com/office/drawing/2014/main" val="3140522702"/>
                    </a:ext>
                  </a:extLst>
                </a:gridCol>
                <a:gridCol w="1359937">
                  <a:extLst>
                    <a:ext uri="{9D8B030D-6E8A-4147-A177-3AD203B41FA5}">
                      <a16:colId xmlns:a16="http://schemas.microsoft.com/office/drawing/2014/main" val="2908756869"/>
                    </a:ext>
                  </a:extLst>
                </a:gridCol>
                <a:gridCol w="1359937">
                  <a:extLst>
                    <a:ext uri="{9D8B030D-6E8A-4147-A177-3AD203B41FA5}">
                      <a16:colId xmlns:a16="http://schemas.microsoft.com/office/drawing/2014/main" val="409649676"/>
                    </a:ext>
                  </a:extLst>
                </a:gridCol>
                <a:gridCol w="1028991">
                  <a:extLst>
                    <a:ext uri="{9D8B030D-6E8A-4147-A177-3AD203B41FA5}">
                      <a16:colId xmlns:a16="http://schemas.microsoft.com/office/drawing/2014/main" val="2528031714"/>
                    </a:ext>
                  </a:extLst>
                </a:gridCol>
                <a:gridCol w="1028991">
                  <a:extLst>
                    <a:ext uri="{9D8B030D-6E8A-4147-A177-3AD203B41FA5}">
                      <a16:colId xmlns:a16="http://schemas.microsoft.com/office/drawing/2014/main" val="2069371508"/>
                    </a:ext>
                  </a:extLst>
                </a:gridCol>
                <a:gridCol w="1028991">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①</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master</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smtClean="0">
                          <a:latin typeface="+mn-ea"/>
                          <a:ea typeface="+mn-ea"/>
                        </a:rPr>
                        <a:t>作成、複製、削除、編集、ダウンロード可能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適用ボタン有効、プロダクション適用可能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参照および</a:t>
                      </a:r>
                      <a:endParaRPr kumimoji="1" lang="en-US" altLang="ja-JP" sz="1100" dirty="0" smtClean="0">
                        <a:latin typeface="+mn-ea"/>
                        <a:ea typeface="+mn-ea"/>
                      </a:endParaRPr>
                    </a:p>
                    <a:p>
                      <a:pPr algn="ctr"/>
                      <a:r>
                        <a:rPr kumimoji="1" lang="ja-JP" altLang="en-US" sz="1100" dirty="0" smtClean="0">
                          <a:latin typeface="+mn-ea"/>
                          <a:ea typeface="+mn-ea"/>
                        </a:rPr>
                        <a:t>操作可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74463744"/>
                  </a:ext>
                </a:extLst>
              </a:tr>
              <a:tr h="370840">
                <a:tc>
                  <a:txBody>
                    <a:bodyPr/>
                    <a:lstStyle/>
                    <a:p>
                      <a:pPr algn="ctr"/>
                      <a:r>
                        <a:rPr kumimoji="1" lang="ja-JP" altLang="en-US" sz="1200" b="1" dirty="0" smtClean="0">
                          <a:solidFill>
                            <a:schemeClr val="bg1"/>
                          </a:solidFill>
                          <a:latin typeface="+mn-ea"/>
                          <a:ea typeface="+mn-ea"/>
                        </a:rPr>
                        <a:t>②</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user_A</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smtClean="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適用ボタン無し、適用不可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25265951"/>
                  </a:ext>
                </a:extLst>
              </a:tr>
              <a:tr h="370840">
                <a:tc>
                  <a:txBody>
                    <a:bodyPr/>
                    <a:lstStyle/>
                    <a:p>
                      <a:pPr algn="ctr"/>
                      <a:r>
                        <a:rPr kumimoji="1" lang="ja-JP" altLang="en-US" sz="1200" b="1" dirty="0" smtClean="0">
                          <a:solidFill>
                            <a:schemeClr val="bg1"/>
                          </a:solidFill>
                          <a:latin typeface="+mn-ea"/>
                          <a:ea typeface="+mn-ea"/>
                        </a:rPr>
                        <a:t>③</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user_B</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複製、ダウンロード可能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アップロード不可、テストリクエスト可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適用ボタン無し、適用不可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0119855"/>
                  </a:ext>
                </a:extLst>
              </a:tr>
              <a:tr h="370840">
                <a:tc>
                  <a:txBody>
                    <a:bodyPr/>
                    <a:lstStyle/>
                    <a:p>
                      <a:pPr algn="ctr"/>
                      <a:r>
                        <a:rPr kumimoji="1" lang="ja-JP" altLang="en-US" sz="1200" b="1" dirty="0" smtClean="0">
                          <a:solidFill>
                            <a:schemeClr val="bg1"/>
                          </a:solidFill>
                          <a:latin typeface="+mn-ea"/>
                          <a:ea typeface="+mn-ea"/>
                        </a:rPr>
                        <a:t>④</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user_C</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gridSpan="6">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9422969"/>
                  </a:ext>
                </a:extLst>
              </a:tr>
              <a:tr h="370840">
                <a:tc>
                  <a:txBody>
                    <a:bodyPr/>
                    <a:lstStyle/>
                    <a:p>
                      <a:pPr algn="ctr"/>
                      <a:r>
                        <a:rPr kumimoji="1" lang="ja-JP" altLang="en-US" sz="1200" b="1" dirty="0" smtClean="0">
                          <a:solidFill>
                            <a:schemeClr val="bg1"/>
                          </a:solidFill>
                          <a:latin typeface="+mn-ea"/>
                          <a:ea typeface="+mn-ea"/>
                        </a:rPr>
                        <a:t>⑤</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user_D</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適用ボタン有効、プロダクション適用可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参照および</a:t>
                      </a:r>
                      <a:endParaRPr kumimoji="1" lang="en-US" altLang="ja-JP" sz="1100" dirty="0" smtClean="0">
                        <a:latin typeface="+mn-ea"/>
                        <a:ea typeface="+mn-ea"/>
                      </a:endParaRPr>
                    </a:p>
                    <a:p>
                      <a:pPr algn="ctr"/>
                      <a:r>
                        <a:rPr kumimoji="1" lang="ja-JP" altLang="en-US" sz="1100" dirty="0" smtClean="0">
                          <a:latin typeface="+mn-ea"/>
                          <a:ea typeface="+mn-ea"/>
                        </a:rPr>
                        <a:t>操作可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7561719"/>
                  </a:ext>
                </a:extLst>
              </a:tr>
              <a:tr h="370840">
                <a:tc>
                  <a:txBody>
                    <a:bodyPr/>
                    <a:lstStyle/>
                    <a:p>
                      <a:pPr algn="ctr"/>
                      <a:r>
                        <a:rPr kumimoji="1" lang="ja-JP" altLang="en-US" sz="1200" b="1" dirty="0" smtClean="0">
                          <a:solidFill>
                            <a:schemeClr val="bg1"/>
                          </a:solidFill>
                          <a:latin typeface="+mn-ea"/>
                          <a:ea typeface="+mn-ea"/>
                        </a:rPr>
                        <a:t>⑥</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200" b="1" dirty="0" smtClean="0">
                          <a:solidFill>
                            <a:schemeClr val="bg1"/>
                          </a:solidFill>
                          <a:latin typeface="+mn-ea"/>
                          <a:ea typeface="+mn-ea"/>
                        </a:rPr>
                        <a:t>システム</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管理者</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tx1">
                        <a:lumMod val="85000"/>
                        <a:lumOff val="15000"/>
                      </a:schemeClr>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参照不可</a:t>
                      </a: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404066441"/>
                  </a:ext>
                </a:extLst>
              </a:tr>
            </a:tbl>
          </a:graphicData>
        </a:graphic>
      </p:graphicFrame>
      <p:sp>
        <p:nvSpPr>
          <p:cNvPr id="3" name="直角三角形 2"/>
          <p:cNvSpPr/>
          <p:nvPr/>
        </p:nvSpPr>
        <p:spPr bwMode="auto">
          <a:xfrm>
            <a:off x="545017" y="2225785"/>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 name="テキスト ボックス 3"/>
          <p:cNvSpPr txBox="1"/>
          <p:nvPr/>
        </p:nvSpPr>
        <p:spPr>
          <a:xfrm>
            <a:off x="523355" y="2634357"/>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spTree>
    <p:extLst>
      <p:ext uri="{BB962C8B-B14F-4D97-AF65-F5344CB8AC3E}">
        <p14:creationId xmlns:p14="http://schemas.microsoft.com/office/powerpoint/2010/main" val="38486993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3" y="836712"/>
            <a:ext cx="8713088" cy="5616476"/>
          </a:xfrm>
        </p:spPr>
        <p:txBody>
          <a:bodyPr/>
          <a:lstStyle/>
          <a:p>
            <a:r>
              <a:rPr lang="ja-JP" altLang="en-US" dirty="0" smtClean="0"/>
              <a:t>例</a:t>
            </a:r>
            <a:r>
              <a:rPr lang="ja-JP" altLang="en-US" dirty="0"/>
              <a:t>　各権限を持つユーザを用意しディシジョンテーブル周りの表示を確認する</a:t>
            </a:r>
            <a:r>
              <a:rPr lang="ja-JP" altLang="en-US" dirty="0" smtClean="0"/>
              <a:t>（</a:t>
            </a:r>
            <a:r>
              <a:rPr lang="en-US" altLang="ja-JP" dirty="0" smtClean="0"/>
              <a:t>5/10</a:t>
            </a:r>
            <a:r>
              <a:rPr lang="ja-JP" altLang="en-US" dirty="0" smtClean="0"/>
              <a:t>）</a:t>
            </a:r>
            <a:endParaRPr lang="en-US" altLang="ja-JP" dirty="0" smtClean="0"/>
          </a:p>
          <a:p>
            <a:pPr lvl="1"/>
            <a:endParaRPr lang="en-US" altLang="ja-JP" dirty="0" smtClean="0"/>
          </a:p>
          <a:p>
            <a:pPr lvl="1"/>
            <a:r>
              <a:rPr lang="ja-JP" altLang="en-US" dirty="0" smtClean="0"/>
              <a:t>ユーザ「</a:t>
            </a:r>
            <a:r>
              <a:rPr lang="en-US" altLang="ja-JP" dirty="0" smtClean="0"/>
              <a:t>master</a:t>
            </a:r>
            <a:r>
              <a:rPr lang="ja-JP" altLang="en-US" dirty="0" smtClean="0"/>
              <a:t>」における画面表示は以下の通り</a:t>
            </a:r>
            <a:endParaRPr lang="en-US" altLang="ja-JP" dirty="0"/>
          </a:p>
        </p:txBody>
      </p:sp>
      <p:sp>
        <p:nvSpPr>
          <p:cNvPr id="2" name="タイトル 1"/>
          <p:cNvSpPr>
            <a:spLocks noGrp="1"/>
          </p:cNvSpPr>
          <p:nvPr>
            <p:ph type="title"/>
          </p:nvPr>
        </p:nvSpPr>
        <p:spPr/>
        <p:txBody>
          <a:bodyPr>
            <a:normAutofit/>
          </a:bodyPr>
          <a:lstStyle/>
          <a:p>
            <a:r>
              <a:rPr lang="en-US" altLang="ja-JP" dirty="0" smtClean="0"/>
              <a:t>2.5</a:t>
            </a:r>
            <a:r>
              <a:rPr lang="ja-JP" altLang="en-US" dirty="0"/>
              <a:t>　</a:t>
            </a:r>
            <a:r>
              <a:rPr lang="ja-JP" altLang="en-US" dirty="0" smtClean="0"/>
              <a:t>権限の</a:t>
            </a:r>
            <a:r>
              <a:rPr lang="ja-JP" altLang="en-US" dirty="0"/>
              <a:t>設定　</a:t>
            </a:r>
            <a:r>
              <a:rPr lang="en-US" altLang="ja-JP" dirty="0"/>
              <a:t>[</a:t>
            </a:r>
            <a:r>
              <a:rPr lang="ja-JP" altLang="en-US" dirty="0"/>
              <a:t>ディシジョンテーブル</a:t>
            </a:r>
            <a:r>
              <a:rPr lang="en-US" altLang="ja-JP" dirty="0"/>
              <a:t>]</a:t>
            </a:r>
            <a:r>
              <a:rPr lang="ja-JP" altLang="en-US" dirty="0"/>
              <a:t> </a:t>
            </a:r>
            <a:r>
              <a:rPr lang="ja-JP" altLang="en-US" dirty="0" smtClean="0"/>
              <a:t>（</a:t>
            </a:r>
            <a:r>
              <a:rPr lang="en-US" altLang="ja-JP" dirty="0" smtClean="0"/>
              <a:t>7/12</a:t>
            </a:r>
            <a:r>
              <a:rPr lang="ja-JP" altLang="en-US" dirty="0" smtClean="0"/>
              <a:t>）</a:t>
            </a:r>
            <a:endParaRPr lang="ja-JP" altLang="en-US" dirty="0"/>
          </a:p>
        </p:txBody>
      </p:sp>
      <p:sp>
        <p:nvSpPr>
          <p:cNvPr id="7" name="角丸四角形 6"/>
          <p:cNvSpPr/>
          <p:nvPr/>
        </p:nvSpPr>
        <p:spPr bwMode="auto">
          <a:xfrm>
            <a:off x="564839" y="3618890"/>
            <a:ext cx="8280000" cy="2762520"/>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15" name="図 14"/>
          <p:cNvPicPr>
            <a:picLocks noChangeAspect="1"/>
          </p:cNvPicPr>
          <p:nvPr/>
        </p:nvPicPr>
        <p:blipFill>
          <a:blip r:embed="rId2"/>
          <a:stretch>
            <a:fillRect/>
          </a:stretch>
        </p:blipFill>
        <p:spPr>
          <a:xfrm>
            <a:off x="6382032" y="3763650"/>
            <a:ext cx="2344284" cy="2520000"/>
          </a:xfrm>
          <a:prstGeom prst="rect">
            <a:avLst/>
          </a:prstGeom>
        </p:spPr>
      </p:pic>
      <p:graphicFrame>
        <p:nvGraphicFramePr>
          <p:cNvPr id="20" name="表 19"/>
          <p:cNvGraphicFramePr>
            <a:graphicFrameLocks noGrp="1"/>
          </p:cNvGraphicFramePr>
          <p:nvPr>
            <p:extLst>
              <p:ext uri="{D42A27DB-BD31-4B8C-83A1-F6EECF244321}">
                <p14:modId xmlns:p14="http://schemas.microsoft.com/office/powerpoint/2010/main" val="2048171396"/>
              </p:ext>
            </p:extLst>
          </p:nvPr>
        </p:nvGraphicFramePr>
        <p:xfrm>
          <a:off x="556448" y="2237215"/>
          <a:ext cx="8288390" cy="1228680"/>
        </p:xfrm>
        <a:graphic>
          <a:graphicData uri="http://schemas.openxmlformats.org/drawingml/2006/table">
            <a:tbl>
              <a:tblPr firstRow="1" bandRow="1">
                <a:tableStyleId>{5C22544A-7EE6-4342-B048-85BDC9FD1C3A}</a:tableStyleId>
              </a:tblPr>
              <a:tblGrid>
                <a:gridCol w="220715">
                  <a:extLst>
                    <a:ext uri="{9D8B030D-6E8A-4147-A177-3AD203B41FA5}">
                      <a16:colId xmlns:a16="http://schemas.microsoft.com/office/drawing/2014/main" val="2881587015"/>
                    </a:ext>
                  </a:extLst>
                </a:gridCol>
                <a:gridCol w="893628">
                  <a:extLst>
                    <a:ext uri="{9D8B030D-6E8A-4147-A177-3AD203B41FA5}">
                      <a16:colId xmlns:a16="http://schemas.microsoft.com/office/drawing/2014/main" val="1364777077"/>
                    </a:ext>
                  </a:extLst>
                </a:gridCol>
                <a:gridCol w="1361315">
                  <a:extLst>
                    <a:ext uri="{9D8B030D-6E8A-4147-A177-3AD203B41FA5}">
                      <a16:colId xmlns:a16="http://schemas.microsoft.com/office/drawing/2014/main" val="3140522702"/>
                    </a:ext>
                  </a:extLst>
                </a:gridCol>
                <a:gridCol w="1361315">
                  <a:extLst>
                    <a:ext uri="{9D8B030D-6E8A-4147-A177-3AD203B41FA5}">
                      <a16:colId xmlns:a16="http://schemas.microsoft.com/office/drawing/2014/main" val="2908756869"/>
                    </a:ext>
                  </a:extLst>
                </a:gridCol>
                <a:gridCol w="1361315">
                  <a:extLst>
                    <a:ext uri="{9D8B030D-6E8A-4147-A177-3AD203B41FA5}">
                      <a16:colId xmlns:a16="http://schemas.microsoft.com/office/drawing/2014/main" val="409649676"/>
                    </a:ext>
                  </a:extLst>
                </a:gridCol>
                <a:gridCol w="1030034">
                  <a:extLst>
                    <a:ext uri="{9D8B030D-6E8A-4147-A177-3AD203B41FA5}">
                      <a16:colId xmlns:a16="http://schemas.microsoft.com/office/drawing/2014/main" val="2528031714"/>
                    </a:ext>
                  </a:extLst>
                </a:gridCol>
                <a:gridCol w="1030034">
                  <a:extLst>
                    <a:ext uri="{9D8B030D-6E8A-4147-A177-3AD203B41FA5}">
                      <a16:colId xmlns:a16="http://schemas.microsoft.com/office/drawing/2014/main" val="2069371508"/>
                    </a:ext>
                  </a:extLst>
                </a:gridCol>
                <a:gridCol w="1030034">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①</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master</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smtClean="0">
                          <a:latin typeface="+mn-ea"/>
                          <a:ea typeface="+mn-ea"/>
                        </a:rPr>
                        <a:t>作成、複製、削除、編集、ダウンロード可能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適用ボタン有効、プロダクション適用可能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参照および</a:t>
                      </a:r>
                      <a:endParaRPr kumimoji="1" lang="en-US" altLang="ja-JP" sz="1100" dirty="0" smtClean="0">
                        <a:latin typeface="+mn-ea"/>
                        <a:ea typeface="+mn-ea"/>
                      </a:endParaRPr>
                    </a:p>
                    <a:p>
                      <a:pPr algn="ctr"/>
                      <a:r>
                        <a:rPr kumimoji="1" lang="ja-JP" altLang="en-US" sz="1100" dirty="0" smtClean="0">
                          <a:latin typeface="+mn-ea"/>
                          <a:ea typeface="+mn-ea"/>
                        </a:rPr>
                        <a:t>操作可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74463744"/>
                  </a:ext>
                </a:extLst>
              </a:tr>
            </a:tbl>
          </a:graphicData>
        </a:graphic>
      </p:graphicFrame>
      <p:sp>
        <p:nvSpPr>
          <p:cNvPr id="21" name="直角三角形 20"/>
          <p:cNvSpPr/>
          <p:nvPr/>
        </p:nvSpPr>
        <p:spPr bwMode="auto">
          <a:xfrm>
            <a:off x="545017" y="2225785"/>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2" name="テキスト ボックス 21"/>
          <p:cNvSpPr txBox="1"/>
          <p:nvPr/>
        </p:nvSpPr>
        <p:spPr>
          <a:xfrm>
            <a:off x="523355" y="2634357"/>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pic>
        <p:nvPicPr>
          <p:cNvPr id="18" name="図 17"/>
          <p:cNvPicPr>
            <a:picLocks noChangeAspect="1"/>
          </p:cNvPicPr>
          <p:nvPr/>
        </p:nvPicPr>
        <p:blipFill>
          <a:blip r:embed="rId3"/>
          <a:stretch>
            <a:fillRect/>
          </a:stretch>
        </p:blipFill>
        <p:spPr>
          <a:xfrm>
            <a:off x="4700643" y="5306762"/>
            <a:ext cx="1548000" cy="959761"/>
          </a:xfrm>
          <a:prstGeom prst="rect">
            <a:avLst/>
          </a:prstGeom>
        </p:spPr>
      </p:pic>
      <p:pic>
        <p:nvPicPr>
          <p:cNvPr id="19" name="図 18"/>
          <p:cNvPicPr>
            <a:picLocks noChangeAspect="1"/>
          </p:cNvPicPr>
          <p:nvPr/>
        </p:nvPicPr>
        <p:blipFill>
          <a:blip r:embed="rId4"/>
          <a:stretch>
            <a:fillRect/>
          </a:stretch>
        </p:blipFill>
        <p:spPr>
          <a:xfrm>
            <a:off x="2958327" y="5301106"/>
            <a:ext cx="1548000" cy="965417"/>
          </a:xfrm>
          <a:prstGeom prst="rect">
            <a:avLst/>
          </a:prstGeom>
        </p:spPr>
      </p:pic>
      <p:pic>
        <p:nvPicPr>
          <p:cNvPr id="24" name="図 23"/>
          <p:cNvPicPr>
            <a:picLocks noChangeAspect="1"/>
          </p:cNvPicPr>
          <p:nvPr/>
        </p:nvPicPr>
        <p:blipFill>
          <a:blip r:embed="rId5"/>
          <a:stretch>
            <a:fillRect/>
          </a:stretch>
        </p:blipFill>
        <p:spPr>
          <a:xfrm>
            <a:off x="754555" y="3763650"/>
            <a:ext cx="1971123" cy="2520000"/>
          </a:xfrm>
          <a:prstGeom prst="rect">
            <a:avLst/>
          </a:prstGeom>
        </p:spPr>
      </p:pic>
      <p:pic>
        <p:nvPicPr>
          <p:cNvPr id="25" name="図 24"/>
          <p:cNvPicPr>
            <a:picLocks noChangeAspect="1"/>
          </p:cNvPicPr>
          <p:nvPr/>
        </p:nvPicPr>
        <p:blipFill>
          <a:blip r:embed="rId6"/>
          <a:stretch>
            <a:fillRect/>
          </a:stretch>
        </p:blipFill>
        <p:spPr>
          <a:xfrm>
            <a:off x="2960207" y="3763650"/>
            <a:ext cx="3303302" cy="1416920"/>
          </a:xfrm>
          <a:prstGeom prst="rect">
            <a:avLst/>
          </a:prstGeom>
        </p:spPr>
      </p:pic>
      <p:sp>
        <p:nvSpPr>
          <p:cNvPr id="27" name="角丸四角形 26"/>
          <p:cNvSpPr/>
          <p:nvPr/>
        </p:nvSpPr>
        <p:spPr bwMode="auto">
          <a:xfrm>
            <a:off x="980590" y="6038612"/>
            <a:ext cx="1512000" cy="198778"/>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8" name="角丸四角形 27"/>
          <p:cNvSpPr/>
          <p:nvPr/>
        </p:nvSpPr>
        <p:spPr bwMode="auto">
          <a:xfrm>
            <a:off x="3622777" y="3925303"/>
            <a:ext cx="2612637" cy="191038"/>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9" name="角丸四角形 28"/>
          <p:cNvSpPr/>
          <p:nvPr/>
        </p:nvSpPr>
        <p:spPr bwMode="auto">
          <a:xfrm>
            <a:off x="2946022" y="4113139"/>
            <a:ext cx="288431" cy="324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30" name="角丸四角形 29"/>
          <p:cNvSpPr/>
          <p:nvPr/>
        </p:nvSpPr>
        <p:spPr bwMode="auto">
          <a:xfrm>
            <a:off x="6515873" y="5186696"/>
            <a:ext cx="2088687" cy="631334"/>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31" name="角丸四角形 30"/>
          <p:cNvSpPr/>
          <p:nvPr/>
        </p:nvSpPr>
        <p:spPr bwMode="auto">
          <a:xfrm>
            <a:off x="4850514" y="5600312"/>
            <a:ext cx="360000" cy="468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0667616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角丸四角形 31"/>
          <p:cNvSpPr/>
          <p:nvPr/>
        </p:nvSpPr>
        <p:spPr bwMode="auto">
          <a:xfrm>
            <a:off x="564839" y="3618890"/>
            <a:ext cx="8280000" cy="2762520"/>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sp>
        <p:nvSpPr>
          <p:cNvPr id="42" name="コンテンツ プレースホルダー 2"/>
          <p:cNvSpPr>
            <a:spLocks noGrp="1"/>
          </p:cNvSpPr>
          <p:nvPr>
            <p:ph sz="quarter" idx="10"/>
          </p:nvPr>
        </p:nvSpPr>
        <p:spPr>
          <a:xfrm>
            <a:off x="179513" y="836712"/>
            <a:ext cx="8713088" cy="5616476"/>
          </a:xfrm>
        </p:spPr>
        <p:txBody>
          <a:bodyPr/>
          <a:lstStyle/>
          <a:p>
            <a:r>
              <a:rPr lang="ja-JP" altLang="en-US" dirty="0" smtClean="0"/>
              <a:t>例</a:t>
            </a:r>
            <a:r>
              <a:rPr lang="ja-JP" altLang="en-US" dirty="0"/>
              <a:t>　各権限を持つユーザを用意しディシジョンテーブル周りの表示を確認する</a:t>
            </a:r>
            <a:r>
              <a:rPr lang="ja-JP" altLang="en-US" dirty="0" smtClean="0"/>
              <a:t>（</a:t>
            </a:r>
            <a:r>
              <a:rPr lang="en-US" altLang="ja-JP" dirty="0" smtClean="0"/>
              <a:t>6/10</a:t>
            </a:r>
            <a:r>
              <a:rPr lang="ja-JP" altLang="en-US" dirty="0" smtClean="0"/>
              <a:t>）</a:t>
            </a:r>
            <a:endParaRPr lang="en-US" altLang="ja-JP" dirty="0" smtClean="0"/>
          </a:p>
          <a:p>
            <a:pPr lvl="1"/>
            <a:endParaRPr lang="en-US" altLang="ja-JP" dirty="0" smtClean="0"/>
          </a:p>
          <a:p>
            <a:pPr lvl="1"/>
            <a:r>
              <a:rPr lang="ja-JP" altLang="en-US" dirty="0" smtClean="0"/>
              <a:t>ユーザ「</a:t>
            </a:r>
            <a:r>
              <a:rPr lang="en-US" altLang="ja-JP" dirty="0"/>
              <a:t>user</a:t>
            </a:r>
            <a:r>
              <a:rPr lang="en-US" altLang="ja-JP" dirty="0" smtClean="0"/>
              <a:t>_A</a:t>
            </a:r>
            <a:r>
              <a:rPr lang="ja-JP" altLang="en-US" dirty="0" smtClean="0"/>
              <a:t>」における画面表示は以下の通り</a:t>
            </a:r>
            <a:endParaRPr lang="en-US" altLang="ja-JP" dirty="0"/>
          </a:p>
        </p:txBody>
      </p:sp>
      <p:sp>
        <p:nvSpPr>
          <p:cNvPr id="2" name="タイトル 1"/>
          <p:cNvSpPr>
            <a:spLocks noGrp="1"/>
          </p:cNvSpPr>
          <p:nvPr>
            <p:ph type="title"/>
          </p:nvPr>
        </p:nvSpPr>
        <p:spPr/>
        <p:txBody>
          <a:bodyPr>
            <a:normAutofit/>
          </a:bodyPr>
          <a:lstStyle/>
          <a:p>
            <a:r>
              <a:rPr lang="en-US" altLang="ja-JP" dirty="0" smtClean="0"/>
              <a:t>2.5</a:t>
            </a:r>
            <a:r>
              <a:rPr lang="ja-JP" altLang="en-US" dirty="0"/>
              <a:t>　</a:t>
            </a:r>
            <a:r>
              <a:rPr lang="ja-JP" altLang="en-US" dirty="0" smtClean="0"/>
              <a:t>権限の</a:t>
            </a:r>
            <a:r>
              <a:rPr lang="ja-JP" altLang="en-US" dirty="0"/>
              <a:t>設定　</a:t>
            </a:r>
            <a:r>
              <a:rPr lang="en-US" altLang="ja-JP" dirty="0"/>
              <a:t>[</a:t>
            </a:r>
            <a:r>
              <a:rPr lang="ja-JP" altLang="en-US" dirty="0"/>
              <a:t>ディシジョンテーブル</a:t>
            </a:r>
            <a:r>
              <a:rPr lang="en-US" altLang="ja-JP" dirty="0"/>
              <a:t>]</a:t>
            </a:r>
            <a:r>
              <a:rPr lang="ja-JP" altLang="en-US" dirty="0"/>
              <a:t> </a:t>
            </a:r>
            <a:r>
              <a:rPr lang="ja-JP" altLang="en-US" dirty="0" smtClean="0"/>
              <a:t>（</a:t>
            </a:r>
            <a:r>
              <a:rPr lang="en-US" altLang="ja-JP" dirty="0" smtClean="0"/>
              <a:t>8/12</a:t>
            </a:r>
            <a:r>
              <a:rPr lang="ja-JP" altLang="en-US" dirty="0" smtClean="0"/>
              <a:t>）</a:t>
            </a:r>
            <a:endParaRPr lang="ja-JP" altLang="en-US" dirty="0"/>
          </a:p>
        </p:txBody>
      </p:sp>
      <p:pic>
        <p:nvPicPr>
          <p:cNvPr id="4" name="図 3"/>
          <p:cNvPicPr>
            <a:picLocks noChangeAspect="1"/>
          </p:cNvPicPr>
          <p:nvPr/>
        </p:nvPicPr>
        <p:blipFill>
          <a:blip r:embed="rId2"/>
          <a:stretch>
            <a:fillRect/>
          </a:stretch>
        </p:blipFill>
        <p:spPr>
          <a:xfrm>
            <a:off x="708498" y="3691640"/>
            <a:ext cx="1980000" cy="2598111"/>
          </a:xfrm>
          <a:prstGeom prst="rect">
            <a:avLst/>
          </a:prstGeom>
        </p:spPr>
      </p:pic>
      <p:pic>
        <p:nvPicPr>
          <p:cNvPr id="8" name="図 7"/>
          <p:cNvPicPr>
            <a:picLocks noChangeAspect="1"/>
          </p:cNvPicPr>
          <p:nvPr/>
        </p:nvPicPr>
        <p:blipFill>
          <a:blip r:embed="rId3"/>
          <a:stretch>
            <a:fillRect/>
          </a:stretch>
        </p:blipFill>
        <p:spPr>
          <a:xfrm>
            <a:off x="2809394" y="3717040"/>
            <a:ext cx="3511140" cy="1544054"/>
          </a:xfrm>
          <a:prstGeom prst="rect">
            <a:avLst/>
          </a:prstGeom>
        </p:spPr>
      </p:pic>
      <p:graphicFrame>
        <p:nvGraphicFramePr>
          <p:cNvPr id="23" name="表 22"/>
          <p:cNvGraphicFramePr>
            <a:graphicFrameLocks noGrp="1"/>
          </p:cNvGraphicFramePr>
          <p:nvPr>
            <p:extLst>
              <p:ext uri="{D42A27DB-BD31-4B8C-83A1-F6EECF244321}">
                <p14:modId xmlns:p14="http://schemas.microsoft.com/office/powerpoint/2010/main" val="2688948466"/>
              </p:ext>
            </p:extLst>
          </p:nvPr>
        </p:nvGraphicFramePr>
        <p:xfrm>
          <a:off x="556448" y="2237215"/>
          <a:ext cx="8288390" cy="1228680"/>
        </p:xfrm>
        <a:graphic>
          <a:graphicData uri="http://schemas.openxmlformats.org/drawingml/2006/table">
            <a:tbl>
              <a:tblPr firstRow="1" bandRow="1">
                <a:tableStyleId>{5C22544A-7EE6-4342-B048-85BDC9FD1C3A}</a:tableStyleId>
              </a:tblPr>
              <a:tblGrid>
                <a:gridCol w="220715">
                  <a:extLst>
                    <a:ext uri="{9D8B030D-6E8A-4147-A177-3AD203B41FA5}">
                      <a16:colId xmlns:a16="http://schemas.microsoft.com/office/drawing/2014/main" val="2881587015"/>
                    </a:ext>
                  </a:extLst>
                </a:gridCol>
                <a:gridCol w="893628">
                  <a:extLst>
                    <a:ext uri="{9D8B030D-6E8A-4147-A177-3AD203B41FA5}">
                      <a16:colId xmlns:a16="http://schemas.microsoft.com/office/drawing/2014/main" val="1364777077"/>
                    </a:ext>
                  </a:extLst>
                </a:gridCol>
                <a:gridCol w="1361315">
                  <a:extLst>
                    <a:ext uri="{9D8B030D-6E8A-4147-A177-3AD203B41FA5}">
                      <a16:colId xmlns:a16="http://schemas.microsoft.com/office/drawing/2014/main" val="3140522702"/>
                    </a:ext>
                  </a:extLst>
                </a:gridCol>
                <a:gridCol w="1361315">
                  <a:extLst>
                    <a:ext uri="{9D8B030D-6E8A-4147-A177-3AD203B41FA5}">
                      <a16:colId xmlns:a16="http://schemas.microsoft.com/office/drawing/2014/main" val="2908756869"/>
                    </a:ext>
                  </a:extLst>
                </a:gridCol>
                <a:gridCol w="1361315">
                  <a:extLst>
                    <a:ext uri="{9D8B030D-6E8A-4147-A177-3AD203B41FA5}">
                      <a16:colId xmlns:a16="http://schemas.microsoft.com/office/drawing/2014/main" val="409649676"/>
                    </a:ext>
                  </a:extLst>
                </a:gridCol>
                <a:gridCol w="1030034">
                  <a:extLst>
                    <a:ext uri="{9D8B030D-6E8A-4147-A177-3AD203B41FA5}">
                      <a16:colId xmlns:a16="http://schemas.microsoft.com/office/drawing/2014/main" val="2528031714"/>
                    </a:ext>
                  </a:extLst>
                </a:gridCol>
                <a:gridCol w="1030034">
                  <a:extLst>
                    <a:ext uri="{9D8B030D-6E8A-4147-A177-3AD203B41FA5}">
                      <a16:colId xmlns:a16="http://schemas.microsoft.com/office/drawing/2014/main" val="2069371508"/>
                    </a:ext>
                  </a:extLst>
                </a:gridCol>
                <a:gridCol w="1030034">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②</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user_A</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100" dirty="0" smtClean="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適用ボタン無し、適用不可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25265951"/>
                  </a:ext>
                </a:extLst>
              </a:tr>
            </a:tbl>
          </a:graphicData>
        </a:graphic>
      </p:graphicFrame>
      <p:sp>
        <p:nvSpPr>
          <p:cNvPr id="24" name="直角三角形 23"/>
          <p:cNvSpPr/>
          <p:nvPr/>
        </p:nvSpPr>
        <p:spPr bwMode="auto">
          <a:xfrm>
            <a:off x="556448" y="2237215"/>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テキスト ボックス 24"/>
          <p:cNvSpPr txBox="1"/>
          <p:nvPr/>
        </p:nvSpPr>
        <p:spPr>
          <a:xfrm>
            <a:off x="523355" y="2634357"/>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sp>
        <p:nvSpPr>
          <p:cNvPr id="28" name="角丸四角形 27"/>
          <p:cNvSpPr/>
          <p:nvPr/>
        </p:nvSpPr>
        <p:spPr bwMode="auto">
          <a:xfrm>
            <a:off x="952440" y="6052873"/>
            <a:ext cx="1512000" cy="198778"/>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30" name="角丸四角形 29"/>
          <p:cNvSpPr/>
          <p:nvPr/>
        </p:nvSpPr>
        <p:spPr bwMode="auto">
          <a:xfrm>
            <a:off x="2796695" y="4089034"/>
            <a:ext cx="182876" cy="389977"/>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3" name="図 2"/>
          <p:cNvPicPr>
            <a:picLocks noChangeAspect="1"/>
          </p:cNvPicPr>
          <p:nvPr/>
        </p:nvPicPr>
        <p:blipFill>
          <a:blip r:embed="rId4"/>
          <a:stretch>
            <a:fillRect/>
          </a:stretch>
        </p:blipFill>
        <p:spPr>
          <a:xfrm>
            <a:off x="6018127" y="3842719"/>
            <a:ext cx="282113" cy="71303"/>
          </a:xfrm>
          <a:prstGeom prst="rect">
            <a:avLst/>
          </a:prstGeom>
        </p:spPr>
      </p:pic>
      <p:sp>
        <p:nvSpPr>
          <p:cNvPr id="29" name="角丸四角形 28"/>
          <p:cNvSpPr/>
          <p:nvPr/>
        </p:nvSpPr>
        <p:spPr bwMode="auto">
          <a:xfrm>
            <a:off x="3482756" y="3920372"/>
            <a:ext cx="2842609" cy="183407"/>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5" name="図 4"/>
          <p:cNvPicPr>
            <a:picLocks noChangeAspect="1"/>
          </p:cNvPicPr>
          <p:nvPr/>
        </p:nvPicPr>
        <p:blipFill>
          <a:blip r:embed="rId5"/>
          <a:stretch>
            <a:fillRect/>
          </a:stretch>
        </p:blipFill>
        <p:spPr>
          <a:xfrm>
            <a:off x="6406689" y="3710424"/>
            <a:ext cx="2347163" cy="2560542"/>
          </a:xfrm>
          <a:prstGeom prst="rect">
            <a:avLst/>
          </a:prstGeom>
        </p:spPr>
      </p:pic>
      <p:sp>
        <p:nvSpPr>
          <p:cNvPr id="31" name="角丸四角形 30"/>
          <p:cNvSpPr/>
          <p:nvPr/>
        </p:nvSpPr>
        <p:spPr bwMode="auto">
          <a:xfrm>
            <a:off x="6539846" y="5369407"/>
            <a:ext cx="2005404" cy="407085"/>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9" name="図 8"/>
          <p:cNvPicPr>
            <a:picLocks noChangeAspect="1"/>
          </p:cNvPicPr>
          <p:nvPr/>
        </p:nvPicPr>
        <p:blipFill>
          <a:blip r:embed="rId6"/>
          <a:stretch>
            <a:fillRect/>
          </a:stretch>
        </p:blipFill>
        <p:spPr>
          <a:xfrm>
            <a:off x="2796695" y="5374668"/>
            <a:ext cx="1565545" cy="855662"/>
          </a:xfrm>
          <a:prstGeom prst="rect">
            <a:avLst/>
          </a:prstGeom>
        </p:spPr>
      </p:pic>
      <p:pic>
        <p:nvPicPr>
          <p:cNvPr id="10" name="図 9"/>
          <p:cNvPicPr>
            <a:picLocks noChangeAspect="1"/>
          </p:cNvPicPr>
          <p:nvPr/>
        </p:nvPicPr>
        <p:blipFill>
          <a:blip r:embed="rId7"/>
          <a:stretch>
            <a:fillRect/>
          </a:stretch>
        </p:blipFill>
        <p:spPr>
          <a:xfrm>
            <a:off x="4410002" y="5386774"/>
            <a:ext cx="1905700" cy="862716"/>
          </a:xfrm>
          <a:prstGeom prst="rect">
            <a:avLst/>
          </a:prstGeom>
        </p:spPr>
      </p:pic>
    </p:spTree>
    <p:extLst>
      <p:ext uri="{BB962C8B-B14F-4D97-AF65-F5344CB8AC3E}">
        <p14:creationId xmlns:p14="http://schemas.microsoft.com/office/powerpoint/2010/main" val="18333746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3" y="836712"/>
            <a:ext cx="8713088" cy="5616476"/>
          </a:xfrm>
        </p:spPr>
        <p:txBody>
          <a:bodyPr/>
          <a:lstStyle/>
          <a:p>
            <a:r>
              <a:rPr lang="ja-JP" altLang="en-US" dirty="0" smtClean="0"/>
              <a:t>例</a:t>
            </a:r>
            <a:r>
              <a:rPr lang="ja-JP" altLang="en-US" dirty="0"/>
              <a:t>　各権限を持つユーザを用意しディシジョンテーブル周りの表示を確認する</a:t>
            </a:r>
            <a:r>
              <a:rPr lang="ja-JP" altLang="en-US" dirty="0" smtClean="0"/>
              <a:t>（</a:t>
            </a:r>
            <a:r>
              <a:rPr lang="en-US" altLang="ja-JP" dirty="0" smtClean="0"/>
              <a:t>7/10</a:t>
            </a:r>
            <a:r>
              <a:rPr lang="ja-JP" altLang="en-US" dirty="0" smtClean="0"/>
              <a:t>）</a:t>
            </a:r>
            <a:endParaRPr lang="en-US" altLang="ja-JP" dirty="0" smtClean="0"/>
          </a:p>
          <a:p>
            <a:pPr lvl="1"/>
            <a:endParaRPr lang="en-US" altLang="ja-JP" dirty="0" smtClean="0"/>
          </a:p>
          <a:p>
            <a:pPr lvl="1"/>
            <a:r>
              <a:rPr lang="ja-JP" altLang="en-US" dirty="0" smtClean="0"/>
              <a:t>ユーザ「</a:t>
            </a:r>
            <a:r>
              <a:rPr lang="en-US" altLang="ja-JP" dirty="0" smtClean="0"/>
              <a:t>user_B</a:t>
            </a:r>
            <a:r>
              <a:rPr lang="ja-JP" altLang="en-US" dirty="0" smtClean="0"/>
              <a:t>」における画面表示は以下の通り</a:t>
            </a:r>
            <a:endParaRPr lang="en-US" altLang="ja-JP" dirty="0"/>
          </a:p>
        </p:txBody>
      </p:sp>
      <p:sp>
        <p:nvSpPr>
          <p:cNvPr id="2" name="タイトル 1"/>
          <p:cNvSpPr>
            <a:spLocks noGrp="1"/>
          </p:cNvSpPr>
          <p:nvPr>
            <p:ph type="title"/>
          </p:nvPr>
        </p:nvSpPr>
        <p:spPr/>
        <p:txBody>
          <a:bodyPr>
            <a:normAutofit/>
          </a:bodyPr>
          <a:lstStyle/>
          <a:p>
            <a:r>
              <a:rPr lang="en-US" altLang="ja-JP" dirty="0" smtClean="0"/>
              <a:t>2.5</a:t>
            </a:r>
            <a:r>
              <a:rPr lang="ja-JP" altLang="en-US" dirty="0"/>
              <a:t>　</a:t>
            </a:r>
            <a:r>
              <a:rPr lang="ja-JP" altLang="en-US" dirty="0" smtClean="0"/>
              <a:t>権限の</a:t>
            </a:r>
            <a:r>
              <a:rPr lang="ja-JP" altLang="en-US" dirty="0"/>
              <a:t>設定　</a:t>
            </a:r>
            <a:r>
              <a:rPr lang="en-US" altLang="ja-JP" dirty="0"/>
              <a:t>[</a:t>
            </a:r>
            <a:r>
              <a:rPr lang="ja-JP" altLang="en-US" dirty="0"/>
              <a:t>ディシジョンテーブル</a:t>
            </a:r>
            <a:r>
              <a:rPr lang="en-US" altLang="ja-JP" dirty="0"/>
              <a:t>]</a:t>
            </a:r>
            <a:r>
              <a:rPr lang="ja-JP" altLang="en-US" dirty="0"/>
              <a:t> </a:t>
            </a:r>
            <a:r>
              <a:rPr lang="ja-JP" altLang="en-US" dirty="0" smtClean="0"/>
              <a:t>（</a:t>
            </a:r>
            <a:r>
              <a:rPr lang="en-US" altLang="ja-JP" dirty="0" smtClean="0"/>
              <a:t>9/12</a:t>
            </a:r>
            <a:r>
              <a:rPr lang="ja-JP" altLang="en-US" dirty="0" smtClean="0"/>
              <a:t>）</a:t>
            </a:r>
            <a:endParaRPr lang="ja-JP" altLang="en-US" dirty="0"/>
          </a:p>
        </p:txBody>
      </p:sp>
      <p:sp>
        <p:nvSpPr>
          <p:cNvPr id="5" name="角丸四角形 4"/>
          <p:cNvSpPr/>
          <p:nvPr/>
        </p:nvSpPr>
        <p:spPr bwMode="auto">
          <a:xfrm>
            <a:off x="564840" y="3618890"/>
            <a:ext cx="8280000" cy="2762520"/>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3" name="図 2"/>
          <p:cNvPicPr>
            <a:picLocks noChangeAspect="1"/>
          </p:cNvPicPr>
          <p:nvPr/>
        </p:nvPicPr>
        <p:blipFill>
          <a:blip r:embed="rId2"/>
          <a:stretch>
            <a:fillRect/>
          </a:stretch>
        </p:blipFill>
        <p:spPr>
          <a:xfrm>
            <a:off x="665685" y="3743539"/>
            <a:ext cx="2159458" cy="2520000"/>
          </a:xfrm>
          <a:prstGeom prst="rect">
            <a:avLst/>
          </a:prstGeom>
        </p:spPr>
      </p:pic>
      <p:graphicFrame>
        <p:nvGraphicFramePr>
          <p:cNvPr id="13" name="表 12"/>
          <p:cNvGraphicFramePr>
            <a:graphicFrameLocks noGrp="1"/>
          </p:cNvGraphicFramePr>
          <p:nvPr>
            <p:extLst>
              <p:ext uri="{D42A27DB-BD31-4B8C-83A1-F6EECF244321}">
                <p14:modId xmlns:p14="http://schemas.microsoft.com/office/powerpoint/2010/main" val="2590549442"/>
              </p:ext>
            </p:extLst>
          </p:nvPr>
        </p:nvGraphicFramePr>
        <p:xfrm>
          <a:off x="556448" y="2237215"/>
          <a:ext cx="8288393" cy="1228680"/>
        </p:xfrm>
        <a:graphic>
          <a:graphicData uri="http://schemas.openxmlformats.org/drawingml/2006/table">
            <a:tbl>
              <a:tblPr firstRow="1" bandRow="1">
                <a:tableStyleId>{5C22544A-7EE6-4342-B048-85BDC9FD1C3A}</a:tableStyleId>
              </a:tblPr>
              <a:tblGrid>
                <a:gridCol w="220715">
                  <a:extLst>
                    <a:ext uri="{9D8B030D-6E8A-4147-A177-3AD203B41FA5}">
                      <a16:colId xmlns:a16="http://schemas.microsoft.com/office/drawing/2014/main" val="2881587015"/>
                    </a:ext>
                  </a:extLst>
                </a:gridCol>
                <a:gridCol w="893628">
                  <a:extLst>
                    <a:ext uri="{9D8B030D-6E8A-4147-A177-3AD203B41FA5}">
                      <a16:colId xmlns:a16="http://schemas.microsoft.com/office/drawing/2014/main" val="1364777077"/>
                    </a:ext>
                  </a:extLst>
                </a:gridCol>
                <a:gridCol w="1361316">
                  <a:extLst>
                    <a:ext uri="{9D8B030D-6E8A-4147-A177-3AD203B41FA5}">
                      <a16:colId xmlns:a16="http://schemas.microsoft.com/office/drawing/2014/main" val="3140522702"/>
                    </a:ext>
                  </a:extLst>
                </a:gridCol>
                <a:gridCol w="1361316">
                  <a:extLst>
                    <a:ext uri="{9D8B030D-6E8A-4147-A177-3AD203B41FA5}">
                      <a16:colId xmlns:a16="http://schemas.microsoft.com/office/drawing/2014/main" val="2908756869"/>
                    </a:ext>
                  </a:extLst>
                </a:gridCol>
                <a:gridCol w="1361316">
                  <a:extLst>
                    <a:ext uri="{9D8B030D-6E8A-4147-A177-3AD203B41FA5}">
                      <a16:colId xmlns:a16="http://schemas.microsoft.com/office/drawing/2014/main" val="409649676"/>
                    </a:ext>
                  </a:extLst>
                </a:gridCol>
                <a:gridCol w="1030034">
                  <a:extLst>
                    <a:ext uri="{9D8B030D-6E8A-4147-A177-3AD203B41FA5}">
                      <a16:colId xmlns:a16="http://schemas.microsoft.com/office/drawing/2014/main" val="2528031714"/>
                    </a:ext>
                  </a:extLst>
                </a:gridCol>
                <a:gridCol w="1030034">
                  <a:extLst>
                    <a:ext uri="{9D8B030D-6E8A-4147-A177-3AD203B41FA5}">
                      <a16:colId xmlns:a16="http://schemas.microsoft.com/office/drawing/2014/main" val="2069371508"/>
                    </a:ext>
                  </a:extLst>
                </a:gridCol>
                <a:gridCol w="1030034">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③</a:t>
                      </a:r>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user_B</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複製、ダウンロード可能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アップロード不可、テストリクエスト可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適用ボタン無し、適用不可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0119855"/>
                  </a:ext>
                </a:extLst>
              </a:tr>
            </a:tbl>
          </a:graphicData>
        </a:graphic>
      </p:graphicFrame>
      <p:sp>
        <p:nvSpPr>
          <p:cNvPr id="14" name="直角三角形 13"/>
          <p:cNvSpPr/>
          <p:nvPr/>
        </p:nvSpPr>
        <p:spPr bwMode="auto">
          <a:xfrm>
            <a:off x="545017" y="2225785"/>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5" name="テキスト ボックス 14"/>
          <p:cNvSpPr txBox="1"/>
          <p:nvPr/>
        </p:nvSpPr>
        <p:spPr>
          <a:xfrm>
            <a:off x="523355" y="2634357"/>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sp>
        <p:nvSpPr>
          <p:cNvPr id="19" name="角丸四角形 18"/>
          <p:cNvSpPr/>
          <p:nvPr/>
        </p:nvSpPr>
        <p:spPr bwMode="auto">
          <a:xfrm>
            <a:off x="952440" y="6013360"/>
            <a:ext cx="1584000" cy="198778"/>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9" name="図 8"/>
          <p:cNvPicPr>
            <a:picLocks noChangeAspect="1"/>
          </p:cNvPicPr>
          <p:nvPr/>
        </p:nvPicPr>
        <p:blipFill>
          <a:blip r:embed="rId3"/>
          <a:stretch>
            <a:fillRect/>
          </a:stretch>
        </p:blipFill>
        <p:spPr>
          <a:xfrm>
            <a:off x="2925988" y="3735303"/>
            <a:ext cx="3371380" cy="1426588"/>
          </a:xfrm>
          <a:prstGeom prst="rect">
            <a:avLst/>
          </a:prstGeom>
        </p:spPr>
      </p:pic>
      <p:sp>
        <p:nvSpPr>
          <p:cNvPr id="20" name="角丸四角形 19"/>
          <p:cNvSpPr/>
          <p:nvPr/>
        </p:nvSpPr>
        <p:spPr bwMode="auto">
          <a:xfrm>
            <a:off x="3950971" y="3721094"/>
            <a:ext cx="1332000" cy="549252"/>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21" name="角丸四角形 20"/>
          <p:cNvSpPr/>
          <p:nvPr/>
        </p:nvSpPr>
        <p:spPr bwMode="auto">
          <a:xfrm>
            <a:off x="2913202" y="4111753"/>
            <a:ext cx="182876" cy="324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0" name="図 9"/>
          <p:cNvPicPr>
            <a:picLocks noChangeAspect="1"/>
          </p:cNvPicPr>
          <p:nvPr/>
        </p:nvPicPr>
        <p:blipFill>
          <a:blip r:embed="rId4"/>
          <a:stretch>
            <a:fillRect/>
          </a:stretch>
        </p:blipFill>
        <p:spPr>
          <a:xfrm>
            <a:off x="2928893" y="5278304"/>
            <a:ext cx="1426588" cy="957155"/>
          </a:xfrm>
          <a:prstGeom prst="rect">
            <a:avLst/>
          </a:prstGeom>
        </p:spPr>
      </p:pic>
      <p:pic>
        <p:nvPicPr>
          <p:cNvPr id="16" name="図 15"/>
          <p:cNvPicPr>
            <a:picLocks noChangeAspect="1"/>
          </p:cNvPicPr>
          <p:nvPr/>
        </p:nvPicPr>
        <p:blipFill>
          <a:blip r:embed="rId5"/>
          <a:stretch>
            <a:fillRect/>
          </a:stretch>
        </p:blipFill>
        <p:spPr>
          <a:xfrm>
            <a:off x="4419637" y="5285080"/>
            <a:ext cx="1877731" cy="951058"/>
          </a:xfrm>
          <a:prstGeom prst="rect">
            <a:avLst/>
          </a:prstGeom>
        </p:spPr>
      </p:pic>
      <p:pic>
        <p:nvPicPr>
          <p:cNvPr id="26" name="図 25"/>
          <p:cNvPicPr>
            <a:picLocks noChangeAspect="1"/>
          </p:cNvPicPr>
          <p:nvPr/>
        </p:nvPicPr>
        <p:blipFill>
          <a:blip r:embed="rId6"/>
          <a:stretch>
            <a:fillRect/>
          </a:stretch>
        </p:blipFill>
        <p:spPr>
          <a:xfrm>
            <a:off x="6398213" y="3735303"/>
            <a:ext cx="2292295" cy="2517866"/>
          </a:xfrm>
          <a:prstGeom prst="rect">
            <a:avLst/>
          </a:prstGeom>
        </p:spPr>
      </p:pic>
      <p:sp>
        <p:nvSpPr>
          <p:cNvPr id="22" name="角丸四角形 21"/>
          <p:cNvSpPr/>
          <p:nvPr/>
        </p:nvSpPr>
        <p:spPr bwMode="auto">
          <a:xfrm>
            <a:off x="6582378" y="5383058"/>
            <a:ext cx="2005404" cy="407085"/>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11315355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3" y="836712"/>
            <a:ext cx="8713088" cy="5616476"/>
          </a:xfrm>
        </p:spPr>
        <p:txBody>
          <a:bodyPr/>
          <a:lstStyle/>
          <a:p>
            <a:r>
              <a:rPr lang="ja-JP" altLang="en-US" dirty="0" smtClean="0"/>
              <a:t>例</a:t>
            </a:r>
            <a:r>
              <a:rPr lang="ja-JP" altLang="en-US" dirty="0"/>
              <a:t>　各権限を持つユーザを用意しディシジョンテーブル周りの表示を確認する</a:t>
            </a:r>
            <a:r>
              <a:rPr lang="ja-JP" altLang="en-US" dirty="0" smtClean="0"/>
              <a:t>（</a:t>
            </a:r>
            <a:r>
              <a:rPr lang="en-US" altLang="ja-JP" dirty="0" smtClean="0"/>
              <a:t>8/10</a:t>
            </a:r>
            <a:r>
              <a:rPr lang="ja-JP" altLang="en-US" dirty="0" smtClean="0"/>
              <a:t>）</a:t>
            </a:r>
            <a:endParaRPr lang="en-US" altLang="ja-JP" dirty="0" smtClean="0"/>
          </a:p>
          <a:p>
            <a:pPr lvl="1"/>
            <a:endParaRPr lang="en-US" altLang="ja-JP" dirty="0" smtClean="0"/>
          </a:p>
          <a:p>
            <a:pPr lvl="1"/>
            <a:r>
              <a:rPr lang="ja-JP" altLang="en-US" dirty="0" smtClean="0"/>
              <a:t>ユーザ「</a:t>
            </a:r>
            <a:r>
              <a:rPr lang="en-US" altLang="ja-JP" dirty="0"/>
              <a:t>user_</a:t>
            </a:r>
            <a:r>
              <a:rPr lang="en-US" altLang="ja-JP" dirty="0" smtClean="0"/>
              <a:t>C</a:t>
            </a:r>
            <a:r>
              <a:rPr lang="ja-JP" altLang="en-US" dirty="0" smtClean="0"/>
              <a:t>」における画面表示は以下の通り</a:t>
            </a:r>
            <a:endParaRPr lang="en-US" altLang="ja-JP" dirty="0"/>
          </a:p>
        </p:txBody>
      </p:sp>
      <p:sp>
        <p:nvSpPr>
          <p:cNvPr id="2" name="タイトル 1"/>
          <p:cNvSpPr>
            <a:spLocks noGrp="1"/>
          </p:cNvSpPr>
          <p:nvPr>
            <p:ph type="title"/>
          </p:nvPr>
        </p:nvSpPr>
        <p:spPr/>
        <p:txBody>
          <a:bodyPr>
            <a:normAutofit/>
          </a:bodyPr>
          <a:lstStyle/>
          <a:p>
            <a:r>
              <a:rPr lang="en-US" altLang="ja-JP" dirty="0" smtClean="0"/>
              <a:t>2.5</a:t>
            </a:r>
            <a:r>
              <a:rPr lang="ja-JP" altLang="en-US" dirty="0"/>
              <a:t>　</a:t>
            </a:r>
            <a:r>
              <a:rPr lang="ja-JP" altLang="en-US" dirty="0" smtClean="0"/>
              <a:t>権限の</a:t>
            </a:r>
            <a:r>
              <a:rPr lang="ja-JP" altLang="en-US" dirty="0"/>
              <a:t>設定　</a:t>
            </a:r>
            <a:r>
              <a:rPr lang="en-US" altLang="ja-JP" dirty="0"/>
              <a:t>[</a:t>
            </a:r>
            <a:r>
              <a:rPr lang="ja-JP" altLang="en-US" dirty="0"/>
              <a:t>ディシジョンテーブル</a:t>
            </a:r>
            <a:r>
              <a:rPr lang="en-US" altLang="ja-JP" dirty="0"/>
              <a:t>]</a:t>
            </a:r>
            <a:r>
              <a:rPr lang="ja-JP" altLang="en-US" dirty="0"/>
              <a:t> </a:t>
            </a:r>
            <a:r>
              <a:rPr lang="ja-JP" altLang="en-US" dirty="0" smtClean="0"/>
              <a:t>（</a:t>
            </a:r>
            <a:r>
              <a:rPr lang="en-US" altLang="ja-JP" dirty="0" smtClean="0"/>
              <a:t>10/12</a:t>
            </a:r>
            <a:r>
              <a:rPr lang="ja-JP" altLang="en-US" dirty="0" smtClean="0"/>
              <a:t>）</a:t>
            </a:r>
            <a:endParaRPr lang="ja-JP" altLang="en-US" dirty="0"/>
          </a:p>
        </p:txBody>
      </p:sp>
      <p:sp>
        <p:nvSpPr>
          <p:cNvPr id="5" name="角丸四角形 4"/>
          <p:cNvSpPr/>
          <p:nvPr/>
        </p:nvSpPr>
        <p:spPr bwMode="auto">
          <a:xfrm>
            <a:off x="564839" y="3618890"/>
            <a:ext cx="8280000" cy="2762520"/>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graphicFrame>
        <p:nvGraphicFramePr>
          <p:cNvPr id="12" name="表 11"/>
          <p:cNvGraphicFramePr>
            <a:graphicFrameLocks noGrp="1"/>
          </p:cNvGraphicFramePr>
          <p:nvPr>
            <p:extLst>
              <p:ext uri="{D42A27DB-BD31-4B8C-83A1-F6EECF244321}">
                <p14:modId xmlns:p14="http://schemas.microsoft.com/office/powerpoint/2010/main" val="4204289916"/>
              </p:ext>
            </p:extLst>
          </p:nvPr>
        </p:nvGraphicFramePr>
        <p:xfrm>
          <a:off x="556448" y="2237215"/>
          <a:ext cx="8280000" cy="1005160"/>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359937">
                  <a:extLst>
                    <a:ext uri="{9D8B030D-6E8A-4147-A177-3AD203B41FA5}">
                      <a16:colId xmlns:a16="http://schemas.microsoft.com/office/drawing/2014/main" val="3140522702"/>
                    </a:ext>
                  </a:extLst>
                </a:gridCol>
                <a:gridCol w="1359937">
                  <a:extLst>
                    <a:ext uri="{9D8B030D-6E8A-4147-A177-3AD203B41FA5}">
                      <a16:colId xmlns:a16="http://schemas.microsoft.com/office/drawing/2014/main" val="2908756869"/>
                    </a:ext>
                  </a:extLst>
                </a:gridCol>
                <a:gridCol w="1359937">
                  <a:extLst>
                    <a:ext uri="{9D8B030D-6E8A-4147-A177-3AD203B41FA5}">
                      <a16:colId xmlns:a16="http://schemas.microsoft.com/office/drawing/2014/main" val="409649676"/>
                    </a:ext>
                  </a:extLst>
                </a:gridCol>
                <a:gridCol w="1028991">
                  <a:extLst>
                    <a:ext uri="{9D8B030D-6E8A-4147-A177-3AD203B41FA5}">
                      <a16:colId xmlns:a16="http://schemas.microsoft.com/office/drawing/2014/main" val="2528031714"/>
                    </a:ext>
                  </a:extLst>
                </a:gridCol>
                <a:gridCol w="1028991">
                  <a:extLst>
                    <a:ext uri="{9D8B030D-6E8A-4147-A177-3AD203B41FA5}">
                      <a16:colId xmlns:a16="http://schemas.microsoft.com/office/drawing/2014/main" val="2069371508"/>
                    </a:ext>
                  </a:extLst>
                </a:gridCol>
                <a:gridCol w="1028991">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④</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user_C</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gridSpan="6">
                  <a:txBody>
                    <a:bodyPr/>
                    <a:lstStyle/>
                    <a:p>
                      <a:pPr algn="ctr"/>
                      <a:r>
                        <a:rPr kumimoji="1" lang="ja-JP" altLang="en-US" sz="1100" dirty="0" smtClean="0">
                          <a:latin typeface="+mn-ea"/>
                          <a:ea typeface="+mn-ea"/>
                        </a:rPr>
                        <a:t>参照不可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kumimoji="1" lang="ja-JP" altLang="en-US" sz="12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ct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9422969"/>
                  </a:ext>
                </a:extLst>
              </a:tr>
            </a:tbl>
          </a:graphicData>
        </a:graphic>
      </p:graphicFrame>
      <p:sp>
        <p:nvSpPr>
          <p:cNvPr id="15" name="直角三角形 14"/>
          <p:cNvSpPr/>
          <p:nvPr/>
        </p:nvSpPr>
        <p:spPr bwMode="auto">
          <a:xfrm>
            <a:off x="545017" y="2225785"/>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テキスト ボックス 16"/>
          <p:cNvSpPr txBox="1"/>
          <p:nvPr/>
        </p:nvSpPr>
        <p:spPr>
          <a:xfrm>
            <a:off x="523355" y="2634357"/>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pic>
        <p:nvPicPr>
          <p:cNvPr id="6" name="図 5"/>
          <p:cNvPicPr>
            <a:picLocks noChangeAspect="1"/>
          </p:cNvPicPr>
          <p:nvPr/>
        </p:nvPicPr>
        <p:blipFill>
          <a:blip r:embed="rId2"/>
          <a:stretch>
            <a:fillRect/>
          </a:stretch>
        </p:blipFill>
        <p:spPr>
          <a:xfrm>
            <a:off x="759553" y="3777072"/>
            <a:ext cx="2176461" cy="2523963"/>
          </a:xfrm>
          <a:prstGeom prst="rect">
            <a:avLst/>
          </a:prstGeom>
        </p:spPr>
      </p:pic>
      <p:pic>
        <p:nvPicPr>
          <p:cNvPr id="7" name="図 6"/>
          <p:cNvPicPr>
            <a:picLocks noChangeAspect="1"/>
          </p:cNvPicPr>
          <p:nvPr/>
        </p:nvPicPr>
        <p:blipFill>
          <a:blip r:embed="rId3"/>
          <a:stretch>
            <a:fillRect/>
          </a:stretch>
        </p:blipFill>
        <p:spPr>
          <a:xfrm>
            <a:off x="3044013" y="3786422"/>
            <a:ext cx="3407959" cy="1365622"/>
          </a:xfrm>
          <a:prstGeom prst="rect">
            <a:avLst/>
          </a:prstGeom>
        </p:spPr>
      </p:pic>
      <p:pic>
        <p:nvPicPr>
          <p:cNvPr id="8" name="図 7"/>
          <p:cNvPicPr>
            <a:picLocks noChangeAspect="1"/>
          </p:cNvPicPr>
          <p:nvPr/>
        </p:nvPicPr>
        <p:blipFill>
          <a:blip r:embed="rId4"/>
          <a:stretch>
            <a:fillRect/>
          </a:stretch>
        </p:blipFill>
        <p:spPr>
          <a:xfrm>
            <a:off x="3063443" y="5249303"/>
            <a:ext cx="1682642" cy="1054699"/>
          </a:xfrm>
          <a:prstGeom prst="rect">
            <a:avLst/>
          </a:prstGeom>
        </p:spPr>
      </p:pic>
      <p:pic>
        <p:nvPicPr>
          <p:cNvPr id="9" name="図 8"/>
          <p:cNvPicPr>
            <a:picLocks noChangeAspect="1"/>
          </p:cNvPicPr>
          <p:nvPr/>
        </p:nvPicPr>
        <p:blipFill>
          <a:blip r:embed="rId5"/>
          <a:stretch>
            <a:fillRect/>
          </a:stretch>
        </p:blipFill>
        <p:spPr>
          <a:xfrm>
            <a:off x="4740916" y="5249303"/>
            <a:ext cx="1621677" cy="1054699"/>
          </a:xfrm>
          <a:prstGeom prst="rect">
            <a:avLst/>
          </a:prstGeom>
        </p:spPr>
      </p:pic>
      <p:pic>
        <p:nvPicPr>
          <p:cNvPr id="10" name="図 9"/>
          <p:cNvPicPr>
            <a:picLocks noChangeAspect="1"/>
          </p:cNvPicPr>
          <p:nvPr/>
        </p:nvPicPr>
        <p:blipFill>
          <a:blip r:embed="rId6"/>
          <a:stretch>
            <a:fillRect/>
          </a:stretch>
        </p:blipFill>
        <p:spPr>
          <a:xfrm>
            <a:off x="6445111" y="3777782"/>
            <a:ext cx="2267909" cy="2523963"/>
          </a:xfrm>
          <a:prstGeom prst="rect">
            <a:avLst/>
          </a:prstGeom>
        </p:spPr>
      </p:pic>
      <p:sp>
        <p:nvSpPr>
          <p:cNvPr id="18" name="角丸四角形 17"/>
          <p:cNvSpPr/>
          <p:nvPr/>
        </p:nvSpPr>
        <p:spPr bwMode="auto">
          <a:xfrm>
            <a:off x="6589510" y="5422430"/>
            <a:ext cx="1962703" cy="43206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20886477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3" y="836712"/>
            <a:ext cx="8713088" cy="5616476"/>
          </a:xfrm>
        </p:spPr>
        <p:txBody>
          <a:bodyPr/>
          <a:lstStyle/>
          <a:p>
            <a:r>
              <a:rPr lang="ja-JP" altLang="en-US" dirty="0" smtClean="0"/>
              <a:t>例</a:t>
            </a:r>
            <a:r>
              <a:rPr lang="ja-JP" altLang="en-US" dirty="0"/>
              <a:t>　各権限を持つユーザを用意しディシジョンテーブル周りの表示を確認する</a:t>
            </a:r>
            <a:r>
              <a:rPr lang="ja-JP" altLang="en-US" dirty="0" smtClean="0"/>
              <a:t>（</a:t>
            </a:r>
            <a:r>
              <a:rPr lang="en-US" altLang="ja-JP" dirty="0" smtClean="0"/>
              <a:t>9/10</a:t>
            </a:r>
            <a:r>
              <a:rPr lang="ja-JP" altLang="en-US" dirty="0" smtClean="0"/>
              <a:t>）</a:t>
            </a:r>
            <a:endParaRPr lang="en-US" altLang="ja-JP" dirty="0" smtClean="0"/>
          </a:p>
          <a:p>
            <a:pPr lvl="1"/>
            <a:endParaRPr lang="en-US" altLang="ja-JP" dirty="0" smtClean="0"/>
          </a:p>
          <a:p>
            <a:pPr lvl="1"/>
            <a:r>
              <a:rPr lang="ja-JP" altLang="en-US" dirty="0" smtClean="0"/>
              <a:t>ユーザ「</a:t>
            </a:r>
            <a:r>
              <a:rPr lang="en-US" altLang="ja-JP" dirty="0" err="1"/>
              <a:t>user_</a:t>
            </a:r>
            <a:r>
              <a:rPr lang="en-US" altLang="ja-JP" dirty="0" err="1" smtClean="0"/>
              <a:t>D</a:t>
            </a:r>
            <a:r>
              <a:rPr lang="ja-JP" altLang="en-US" dirty="0" smtClean="0"/>
              <a:t>」における画面表示は以下の通り</a:t>
            </a:r>
            <a:endParaRPr lang="en-US" altLang="ja-JP" dirty="0"/>
          </a:p>
        </p:txBody>
      </p:sp>
      <p:sp>
        <p:nvSpPr>
          <p:cNvPr id="2" name="タイトル 1"/>
          <p:cNvSpPr>
            <a:spLocks noGrp="1"/>
          </p:cNvSpPr>
          <p:nvPr>
            <p:ph type="title"/>
          </p:nvPr>
        </p:nvSpPr>
        <p:spPr/>
        <p:txBody>
          <a:bodyPr>
            <a:normAutofit/>
          </a:bodyPr>
          <a:lstStyle/>
          <a:p>
            <a:r>
              <a:rPr lang="en-US" altLang="ja-JP" dirty="0" smtClean="0"/>
              <a:t>2.5</a:t>
            </a:r>
            <a:r>
              <a:rPr lang="ja-JP" altLang="en-US" dirty="0"/>
              <a:t>　</a:t>
            </a:r>
            <a:r>
              <a:rPr lang="ja-JP" altLang="en-US" dirty="0" smtClean="0"/>
              <a:t>権限の</a:t>
            </a:r>
            <a:r>
              <a:rPr lang="ja-JP" altLang="en-US" dirty="0"/>
              <a:t>設定　</a:t>
            </a:r>
            <a:r>
              <a:rPr lang="en-US" altLang="ja-JP" dirty="0"/>
              <a:t>[</a:t>
            </a:r>
            <a:r>
              <a:rPr lang="ja-JP" altLang="en-US" dirty="0"/>
              <a:t>ディシジョンテーブル</a:t>
            </a:r>
            <a:r>
              <a:rPr lang="en-US" altLang="ja-JP" dirty="0"/>
              <a:t>]</a:t>
            </a:r>
            <a:r>
              <a:rPr lang="ja-JP" altLang="en-US" dirty="0"/>
              <a:t> </a:t>
            </a:r>
            <a:r>
              <a:rPr lang="ja-JP" altLang="en-US" dirty="0" smtClean="0"/>
              <a:t>（</a:t>
            </a:r>
            <a:r>
              <a:rPr lang="en-US" altLang="ja-JP" dirty="0" smtClean="0"/>
              <a:t>11/12</a:t>
            </a:r>
            <a:r>
              <a:rPr lang="ja-JP" altLang="en-US" dirty="0" smtClean="0"/>
              <a:t>）</a:t>
            </a:r>
            <a:endParaRPr lang="ja-JP" altLang="en-US" dirty="0"/>
          </a:p>
        </p:txBody>
      </p:sp>
      <p:sp>
        <p:nvSpPr>
          <p:cNvPr id="5" name="角丸四角形 4"/>
          <p:cNvSpPr/>
          <p:nvPr/>
        </p:nvSpPr>
        <p:spPr bwMode="auto">
          <a:xfrm>
            <a:off x="564839" y="3618890"/>
            <a:ext cx="8280000" cy="2762520"/>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3" name="図 2"/>
          <p:cNvPicPr>
            <a:picLocks noChangeAspect="1"/>
          </p:cNvPicPr>
          <p:nvPr/>
        </p:nvPicPr>
        <p:blipFill>
          <a:blip r:embed="rId2"/>
          <a:stretch>
            <a:fillRect/>
          </a:stretch>
        </p:blipFill>
        <p:spPr>
          <a:xfrm>
            <a:off x="683460" y="3740150"/>
            <a:ext cx="2320517" cy="2520000"/>
          </a:xfrm>
          <a:prstGeom prst="rect">
            <a:avLst/>
          </a:prstGeom>
        </p:spPr>
      </p:pic>
      <p:graphicFrame>
        <p:nvGraphicFramePr>
          <p:cNvPr id="11" name="表 10"/>
          <p:cNvGraphicFramePr>
            <a:graphicFrameLocks noGrp="1"/>
          </p:cNvGraphicFramePr>
          <p:nvPr>
            <p:extLst>
              <p:ext uri="{D42A27DB-BD31-4B8C-83A1-F6EECF244321}">
                <p14:modId xmlns:p14="http://schemas.microsoft.com/office/powerpoint/2010/main" val="1838645420"/>
              </p:ext>
            </p:extLst>
          </p:nvPr>
        </p:nvGraphicFramePr>
        <p:xfrm>
          <a:off x="556448" y="2237215"/>
          <a:ext cx="8280000" cy="1228680"/>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359937">
                  <a:extLst>
                    <a:ext uri="{9D8B030D-6E8A-4147-A177-3AD203B41FA5}">
                      <a16:colId xmlns:a16="http://schemas.microsoft.com/office/drawing/2014/main" val="3140522702"/>
                    </a:ext>
                  </a:extLst>
                </a:gridCol>
                <a:gridCol w="1359937">
                  <a:extLst>
                    <a:ext uri="{9D8B030D-6E8A-4147-A177-3AD203B41FA5}">
                      <a16:colId xmlns:a16="http://schemas.microsoft.com/office/drawing/2014/main" val="2908756869"/>
                    </a:ext>
                  </a:extLst>
                </a:gridCol>
                <a:gridCol w="1359937">
                  <a:extLst>
                    <a:ext uri="{9D8B030D-6E8A-4147-A177-3AD203B41FA5}">
                      <a16:colId xmlns:a16="http://schemas.microsoft.com/office/drawing/2014/main" val="409649676"/>
                    </a:ext>
                  </a:extLst>
                </a:gridCol>
                <a:gridCol w="1028991">
                  <a:extLst>
                    <a:ext uri="{9D8B030D-6E8A-4147-A177-3AD203B41FA5}">
                      <a16:colId xmlns:a16="http://schemas.microsoft.com/office/drawing/2014/main" val="2528031714"/>
                    </a:ext>
                  </a:extLst>
                </a:gridCol>
                <a:gridCol w="1028991">
                  <a:extLst>
                    <a:ext uri="{9D8B030D-6E8A-4147-A177-3AD203B41FA5}">
                      <a16:colId xmlns:a16="http://schemas.microsoft.com/office/drawing/2014/main" val="2069371508"/>
                    </a:ext>
                  </a:extLst>
                </a:gridCol>
                <a:gridCol w="1028991">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⑤</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en-US" altLang="ja-JP" sz="1200" b="1" dirty="0" smtClean="0">
                          <a:solidFill>
                            <a:schemeClr val="bg1"/>
                          </a:solidFill>
                          <a:latin typeface="+mn-ea"/>
                          <a:ea typeface="+mn-ea"/>
                        </a:rPr>
                        <a:t>user_D</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複製、削除、編集、ダウンロード可能</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アップロードおよびテストリクエスト可能</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適用ボタン有効、プロダクション適用可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参照および</a:t>
                      </a:r>
                      <a:endParaRPr kumimoji="1" lang="en-US" altLang="ja-JP" sz="1100" dirty="0" smtClean="0">
                        <a:latin typeface="+mn-ea"/>
                        <a:ea typeface="+mn-ea"/>
                      </a:endParaRPr>
                    </a:p>
                    <a:p>
                      <a:pPr algn="ctr"/>
                      <a:r>
                        <a:rPr kumimoji="1" lang="ja-JP" altLang="en-US" sz="1100" dirty="0" smtClean="0">
                          <a:latin typeface="+mn-ea"/>
                          <a:ea typeface="+mn-ea"/>
                        </a:rPr>
                        <a:t>操作可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a:r>
                        <a:rPr kumimoji="1" lang="ja-JP" altLang="en-US" sz="1100" dirty="0" smtClean="0">
                          <a:latin typeface="+mn-ea"/>
                          <a:ea typeface="+mn-ea"/>
                        </a:rPr>
                        <a:t>参照可</a:t>
                      </a:r>
                      <a:endParaRPr kumimoji="1" lang="ja-JP" altLang="en-US" sz="11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7561719"/>
                  </a:ext>
                </a:extLst>
              </a:tr>
            </a:tbl>
          </a:graphicData>
        </a:graphic>
      </p:graphicFrame>
      <p:sp>
        <p:nvSpPr>
          <p:cNvPr id="12" name="直角三角形 11"/>
          <p:cNvSpPr/>
          <p:nvPr/>
        </p:nvSpPr>
        <p:spPr bwMode="auto">
          <a:xfrm>
            <a:off x="545017" y="2225785"/>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テキスト ボックス 12"/>
          <p:cNvSpPr txBox="1"/>
          <p:nvPr/>
        </p:nvSpPr>
        <p:spPr>
          <a:xfrm>
            <a:off x="523355" y="2634357"/>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sp>
        <p:nvSpPr>
          <p:cNvPr id="14" name="角丸四角形 13"/>
          <p:cNvSpPr/>
          <p:nvPr/>
        </p:nvSpPr>
        <p:spPr bwMode="auto">
          <a:xfrm>
            <a:off x="980590" y="5974369"/>
            <a:ext cx="1728000" cy="198778"/>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19" name="図 18"/>
          <p:cNvPicPr>
            <a:picLocks noChangeAspect="1"/>
          </p:cNvPicPr>
          <p:nvPr/>
        </p:nvPicPr>
        <p:blipFill>
          <a:blip r:embed="rId3"/>
          <a:stretch>
            <a:fillRect/>
          </a:stretch>
        </p:blipFill>
        <p:spPr>
          <a:xfrm>
            <a:off x="6591175" y="3732763"/>
            <a:ext cx="2078916" cy="2517866"/>
          </a:xfrm>
          <a:prstGeom prst="rect">
            <a:avLst/>
          </a:prstGeom>
        </p:spPr>
      </p:pic>
      <p:sp>
        <p:nvSpPr>
          <p:cNvPr id="17" name="角丸四角形 16"/>
          <p:cNvSpPr/>
          <p:nvPr/>
        </p:nvSpPr>
        <p:spPr bwMode="auto">
          <a:xfrm>
            <a:off x="6728717" y="5092957"/>
            <a:ext cx="1803833" cy="568353"/>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21" name="図 20"/>
          <p:cNvPicPr>
            <a:picLocks noChangeAspect="1"/>
          </p:cNvPicPr>
          <p:nvPr/>
        </p:nvPicPr>
        <p:blipFill>
          <a:blip r:embed="rId4"/>
          <a:stretch>
            <a:fillRect/>
          </a:stretch>
        </p:blipFill>
        <p:spPr>
          <a:xfrm>
            <a:off x="3124753" y="3733622"/>
            <a:ext cx="3384000" cy="1465993"/>
          </a:xfrm>
          <a:prstGeom prst="rect">
            <a:avLst/>
          </a:prstGeom>
        </p:spPr>
      </p:pic>
      <p:sp>
        <p:nvSpPr>
          <p:cNvPr id="15" name="角丸四角形 14"/>
          <p:cNvSpPr/>
          <p:nvPr/>
        </p:nvSpPr>
        <p:spPr bwMode="auto">
          <a:xfrm>
            <a:off x="3728688" y="3894970"/>
            <a:ext cx="2700000" cy="191038"/>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
        <p:nvSpPr>
          <p:cNvPr id="16" name="角丸四角形 15"/>
          <p:cNvSpPr/>
          <p:nvPr/>
        </p:nvSpPr>
        <p:spPr bwMode="auto">
          <a:xfrm>
            <a:off x="3125372" y="4093476"/>
            <a:ext cx="288431" cy="324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pic>
        <p:nvPicPr>
          <p:cNvPr id="24" name="図 23"/>
          <p:cNvPicPr>
            <a:picLocks noChangeAspect="1"/>
          </p:cNvPicPr>
          <p:nvPr/>
        </p:nvPicPr>
        <p:blipFill>
          <a:blip r:embed="rId5"/>
          <a:stretch>
            <a:fillRect/>
          </a:stretch>
        </p:blipFill>
        <p:spPr>
          <a:xfrm>
            <a:off x="3127257" y="5291133"/>
            <a:ext cx="1639966" cy="963251"/>
          </a:xfrm>
          <a:prstGeom prst="rect">
            <a:avLst/>
          </a:prstGeom>
        </p:spPr>
      </p:pic>
      <p:pic>
        <p:nvPicPr>
          <p:cNvPr id="25" name="図 24"/>
          <p:cNvPicPr>
            <a:picLocks noChangeAspect="1"/>
          </p:cNvPicPr>
          <p:nvPr/>
        </p:nvPicPr>
        <p:blipFill>
          <a:blip r:embed="rId6"/>
          <a:stretch>
            <a:fillRect/>
          </a:stretch>
        </p:blipFill>
        <p:spPr>
          <a:xfrm>
            <a:off x="4868787" y="5289560"/>
            <a:ext cx="1639966" cy="957155"/>
          </a:xfrm>
          <a:prstGeom prst="rect">
            <a:avLst/>
          </a:prstGeom>
        </p:spPr>
      </p:pic>
      <p:sp>
        <p:nvSpPr>
          <p:cNvPr id="18" name="角丸四角形 17"/>
          <p:cNvSpPr/>
          <p:nvPr/>
        </p:nvSpPr>
        <p:spPr bwMode="auto">
          <a:xfrm>
            <a:off x="5029121" y="5599624"/>
            <a:ext cx="360000" cy="43200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8766427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コンテンツ プレースホルダー 2"/>
          <p:cNvSpPr>
            <a:spLocks noGrp="1"/>
          </p:cNvSpPr>
          <p:nvPr>
            <p:ph sz="quarter" idx="10"/>
          </p:nvPr>
        </p:nvSpPr>
        <p:spPr>
          <a:xfrm>
            <a:off x="179513" y="836712"/>
            <a:ext cx="8713088" cy="5616476"/>
          </a:xfrm>
        </p:spPr>
        <p:txBody>
          <a:bodyPr/>
          <a:lstStyle/>
          <a:p>
            <a:r>
              <a:rPr lang="ja-JP" altLang="en-US" dirty="0" smtClean="0"/>
              <a:t>例</a:t>
            </a:r>
            <a:r>
              <a:rPr lang="ja-JP" altLang="en-US" dirty="0"/>
              <a:t>　各権限を持つユーザを用意しディシジョンテーブル周りの表示を確認する</a:t>
            </a:r>
            <a:r>
              <a:rPr lang="ja-JP" altLang="en-US" dirty="0" smtClean="0"/>
              <a:t>（</a:t>
            </a:r>
            <a:r>
              <a:rPr lang="en-US" altLang="ja-JP" dirty="0" smtClean="0"/>
              <a:t>10/10</a:t>
            </a:r>
            <a:r>
              <a:rPr lang="ja-JP" altLang="en-US" dirty="0" smtClean="0"/>
              <a:t>）</a:t>
            </a:r>
            <a:endParaRPr lang="en-US" altLang="ja-JP" dirty="0" smtClean="0"/>
          </a:p>
          <a:p>
            <a:pPr lvl="1"/>
            <a:endParaRPr lang="en-US" altLang="ja-JP" dirty="0" smtClean="0"/>
          </a:p>
          <a:p>
            <a:pPr lvl="1"/>
            <a:r>
              <a:rPr lang="ja-JP" altLang="en-US" dirty="0" smtClean="0"/>
              <a:t>ユーザ「システム</a:t>
            </a:r>
            <a:r>
              <a:rPr lang="ja-JP" altLang="en-US" dirty="0"/>
              <a:t>管理者</a:t>
            </a:r>
            <a:r>
              <a:rPr lang="ja-JP" altLang="en-US" dirty="0" smtClean="0"/>
              <a:t>」における画面表示は以下の通り</a:t>
            </a:r>
            <a:endParaRPr lang="en-US" altLang="ja-JP" dirty="0"/>
          </a:p>
        </p:txBody>
      </p:sp>
      <p:sp>
        <p:nvSpPr>
          <p:cNvPr id="2" name="タイトル 1"/>
          <p:cNvSpPr>
            <a:spLocks noGrp="1"/>
          </p:cNvSpPr>
          <p:nvPr>
            <p:ph type="title"/>
          </p:nvPr>
        </p:nvSpPr>
        <p:spPr/>
        <p:txBody>
          <a:bodyPr>
            <a:normAutofit/>
          </a:bodyPr>
          <a:lstStyle/>
          <a:p>
            <a:r>
              <a:rPr lang="en-US" altLang="ja-JP" dirty="0" smtClean="0"/>
              <a:t>2.5</a:t>
            </a:r>
            <a:r>
              <a:rPr lang="ja-JP" altLang="en-US" dirty="0"/>
              <a:t>　</a:t>
            </a:r>
            <a:r>
              <a:rPr lang="ja-JP" altLang="en-US" dirty="0" smtClean="0"/>
              <a:t>権限の</a:t>
            </a:r>
            <a:r>
              <a:rPr lang="ja-JP" altLang="en-US" dirty="0"/>
              <a:t>設定　</a:t>
            </a:r>
            <a:r>
              <a:rPr lang="en-US" altLang="ja-JP" dirty="0"/>
              <a:t>[</a:t>
            </a:r>
            <a:r>
              <a:rPr lang="ja-JP" altLang="en-US" dirty="0"/>
              <a:t>ディシジョンテーブル</a:t>
            </a:r>
            <a:r>
              <a:rPr lang="en-US" altLang="ja-JP" dirty="0"/>
              <a:t>]</a:t>
            </a:r>
            <a:r>
              <a:rPr lang="ja-JP" altLang="en-US" dirty="0"/>
              <a:t> </a:t>
            </a:r>
            <a:r>
              <a:rPr lang="ja-JP" altLang="en-US" dirty="0" smtClean="0"/>
              <a:t>（</a:t>
            </a:r>
            <a:r>
              <a:rPr lang="en-US" altLang="ja-JP" dirty="0" smtClean="0"/>
              <a:t>12/12</a:t>
            </a:r>
            <a:r>
              <a:rPr lang="ja-JP" altLang="en-US" dirty="0" smtClean="0"/>
              <a:t>）</a:t>
            </a:r>
            <a:endParaRPr lang="ja-JP" altLang="en-US" dirty="0"/>
          </a:p>
        </p:txBody>
      </p:sp>
      <p:sp>
        <p:nvSpPr>
          <p:cNvPr id="5" name="角丸四角形 4"/>
          <p:cNvSpPr/>
          <p:nvPr/>
        </p:nvSpPr>
        <p:spPr bwMode="auto">
          <a:xfrm>
            <a:off x="564839" y="3618890"/>
            <a:ext cx="8280000" cy="2762520"/>
          </a:xfrm>
          <a:prstGeom prst="roundRect">
            <a:avLst>
              <a:gd name="adj" fmla="val 3680"/>
            </a:avLst>
          </a:prstGeom>
          <a:solidFill>
            <a:srgbClr val="002060">
              <a:alpha val="50000"/>
            </a:srgbClr>
          </a:solidFill>
          <a:ln w="38100">
            <a:no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latin typeface="+mn-ea"/>
            </a:endParaRPr>
          </a:p>
        </p:txBody>
      </p:sp>
      <p:pic>
        <p:nvPicPr>
          <p:cNvPr id="3" name="図 2"/>
          <p:cNvPicPr>
            <a:picLocks noChangeAspect="1"/>
          </p:cNvPicPr>
          <p:nvPr/>
        </p:nvPicPr>
        <p:blipFill>
          <a:blip r:embed="rId2"/>
          <a:stretch>
            <a:fillRect/>
          </a:stretch>
        </p:blipFill>
        <p:spPr>
          <a:xfrm>
            <a:off x="755470" y="3740150"/>
            <a:ext cx="2009189" cy="2520000"/>
          </a:xfrm>
          <a:prstGeom prst="rect">
            <a:avLst/>
          </a:prstGeom>
        </p:spPr>
      </p:pic>
      <p:pic>
        <p:nvPicPr>
          <p:cNvPr id="4" name="図 3"/>
          <p:cNvPicPr>
            <a:picLocks noChangeAspect="1"/>
          </p:cNvPicPr>
          <p:nvPr/>
        </p:nvPicPr>
        <p:blipFill>
          <a:blip r:embed="rId3"/>
          <a:stretch>
            <a:fillRect/>
          </a:stretch>
        </p:blipFill>
        <p:spPr>
          <a:xfrm>
            <a:off x="2912651" y="3740150"/>
            <a:ext cx="3384000" cy="1113445"/>
          </a:xfrm>
          <a:prstGeom prst="rect">
            <a:avLst/>
          </a:prstGeom>
        </p:spPr>
      </p:pic>
      <p:graphicFrame>
        <p:nvGraphicFramePr>
          <p:cNvPr id="11" name="表 10"/>
          <p:cNvGraphicFramePr>
            <a:graphicFrameLocks noGrp="1"/>
          </p:cNvGraphicFramePr>
          <p:nvPr>
            <p:extLst>
              <p:ext uri="{D42A27DB-BD31-4B8C-83A1-F6EECF244321}">
                <p14:modId xmlns:p14="http://schemas.microsoft.com/office/powerpoint/2010/main" val="3587640943"/>
              </p:ext>
            </p:extLst>
          </p:nvPr>
        </p:nvGraphicFramePr>
        <p:xfrm>
          <a:off x="556448" y="2237215"/>
          <a:ext cx="8280000" cy="1091520"/>
        </p:xfrm>
        <a:graphic>
          <a:graphicData uri="http://schemas.openxmlformats.org/drawingml/2006/table">
            <a:tbl>
              <a:tblPr firstRow="1" bandRow="1">
                <a:tableStyleId>{5C22544A-7EE6-4342-B048-85BDC9FD1C3A}</a:tableStyleId>
              </a:tblPr>
              <a:tblGrid>
                <a:gridCol w="220492">
                  <a:extLst>
                    <a:ext uri="{9D8B030D-6E8A-4147-A177-3AD203B41FA5}">
                      <a16:colId xmlns:a16="http://schemas.microsoft.com/office/drawing/2014/main" val="2881587015"/>
                    </a:ext>
                  </a:extLst>
                </a:gridCol>
                <a:gridCol w="892724">
                  <a:extLst>
                    <a:ext uri="{9D8B030D-6E8A-4147-A177-3AD203B41FA5}">
                      <a16:colId xmlns:a16="http://schemas.microsoft.com/office/drawing/2014/main" val="1364777077"/>
                    </a:ext>
                  </a:extLst>
                </a:gridCol>
                <a:gridCol w="1359937">
                  <a:extLst>
                    <a:ext uri="{9D8B030D-6E8A-4147-A177-3AD203B41FA5}">
                      <a16:colId xmlns:a16="http://schemas.microsoft.com/office/drawing/2014/main" val="3140522702"/>
                    </a:ext>
                  </a:extLst>
                </a:gridCol>
                <a:gridCol w="1359937">
                  <a:extLst>
                    <a:ext uri="{9D8B030D-6E8A-4147-A177-3AD203B41FA5}">
                      <a16:colId xmlns:a16="http://schemas.microsoft.com/office/drawing/2014/main" val="2908756869"/>
                    </a:ext>
                  </a:extLst>
                </a:gridCol>
                <a:gridCol w="1359937">
                  <a:extLst>
                    <a:ext uri="{9D8B030D-6E8A-4147-A177-3AD203B41FA5}">
                      <a16:colId xmlns:a16="http://schemas.microsoft.com/office/drawing/2014/main" val="409649676"/>
                    </a:ext>
                  </a:extLst>
                </a:gridCol>
                <a:gridCol w="1028991">
                  <a:extLst>
                    <a:ext uri="{9D8B030D-6E8A-4147-A177-3AD203B41FA5}">
                      <a16:colId xmlns:a16="http://schemas.microsoft.com/office/drawing/2014/main" val="2528031714"/>
                    </a:ext>
                  </a:extLst>
                </a:gridCol>
                <a:gridCol w="1028991">
                  <a:extLst>
                    <a:ext uri="{9D8B030D-6E8A-4147-A177-3AD203B41FA5}">
                      <a16:colId xmlns:a16="http://schemas.microsoft.com/office/drawing/2014/main" val="2069371508"/>
                    </a:ext>
                  </a:extLst>
                </a:gridCol>
                <a:gridCol w="1028991">
                  <a:extLst>
                    <a:ext uri="{9D8B030D-6E8A-4147-A177-3AD203B41FA5}">
                      <a16:colId xmlns:a16="http://schemas.microsoft.com/office/drawing/2014/main" val="3314244662"/>
                    </a:ext>
                  </a:extLst>
                </a:gridCol>
              </a:tblGrid>
              <a:tr h="360000">
                <a:tc rowSpan="2" gridSpan="2">
                  <a:txBody>
                    <a:bodyPr/>
                    <a:lstStyle/>
                    <a:p>
                      <a:pPr lvl="1" algn="r"/>
                      <a:r>
                        <a:rPr kumimoji="1" lang="ja-JP" altLang="en-US" sz="1200" b="1" dirty="0" smtClean="0">
                          <a:solidFill>
                            <a:schemeClr val="bg1"/>
                          </a:solidFill>
                          <a:latin typeface="+mn-ea"/>
                          <a:ea typeface="+mn-ea"/>
                        </a:rPr>
                        <a:t>画面</a:t>
                      </a:r>
                      <a:endParaRPr kumimoji="1" lang="ja-JP" altLang="en-US" sz="1200" b="1" dirty="0">
                        <a:solidFill>
                          <a:schemeClr val="bg1"/>
                        </a:solidFill>
                        <a:latin typeface="+mn-ea"/>
                        <a:ea typeface="+mn-ea"/>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hMerge="1">
                  <a:txBody>
                    <a:bodyPr/>
                    <a:lstStyle/>
                    <a:p>
                      <a:pPr lvl="1"/>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ディシジョン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テーブル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gridSpan="2">
                  <a:txBody>
                    <a:bodyPr/>
                    <a:lstStyle/>
                    <a:p>
                      <a:pPr algn="ctr"/>
                      <a:r>
                        <a:rPr kumimoji="1" lang="ja-JP" altLang="en-US" sz="1200" b="1" dirty="0" smtClean="0">
                          <a:solidFill>
                            <a:schemeClr val="bg1"/>
                          </a:solidFill>
                          <a:latin typeface="+mn-ea"/>
                          <a:ea typeface="+mn-ea"/>
                        </a:rPr>
                        <a:t>ルール</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h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リクエスト</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アクション</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履歴</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rowSpan="2">
                  <a:txBody>
                    <a:bodyPr/>
                    <a:lstStyle/>
                    <a:p>
                      <a:pPr algn="ctr"/>
                      <a:r>
                        <a:rPr kumimoji="1" lang="ja-JP" altLang="en-US" sz="1200" b="1" dirty="0" smtClean="0">
                          <a:solidFill>
                            <a:schemeClr val="bg1"/>
                          </a:solidFill>
                          <a:latin typeface="+mn-ea"/>
                          <a:ea typeface="+mn-ea"/>
                        </a:rPr>
                        <a:t>監視</a:t>
                      </a:r>
                      <a:r>
                        <a:rPr kumimoji="1" lang="en-US" altLang="ja-JP" sz="1200" b="1" dirty="0" smtClean="0">
                          <a:solidFill>
                            <a:schemeClr val="bg1"/>
                          </a:solidFill>
                          <a:latin typeface="+mn-ea"/>
                          <a:ea typeface="+mn-ea"/>
                        </a:rPr>
                        <a:t/>
                      </a:r>
                      <a:br>
                        <a:rPr kumimoji="1" lang="en-US" altLang="ja-JP" sz="1200" b="1" dirty="0" smtClean="0">
                          <a:solidFill>
                            <a:schemeClr val="bg1"/>
                          </a:solidFill>
                          <a:latin typeface="+mn-ea"/>
                          <a:ea typeface="+mn-ea"/>
                        </a:rPr>
                      </a:br>
                      <a:r>
                        <a:rPr kumimoji="1" lang="ja-JP" altLang="en-US" sz="1200" b="1" dirty="0" smtClean="0">
                          <a:solidFill>
                            <a:schemeClr val="bg1"/>
                          </a:solidFill>
                          <a:latin typeface="+mn-ea"/>
                          <a:ea typeface="+mn-ea"/>
                        </a:rPr>
                        <a:t>アダプタ</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763377493"/>
                  </a:ext>
                </a:extLst>
              </a:tr>
              <a:tr h="0">
                <a:tc gridSpan="2" vMerge="1">
                  <a:txBody>
                    <a:bodyPr/>
                    <a:lstStyle/>
                    <a:p>
                      <a:endParaRPr kumimoji="1" lang="ja-JP" altLang="en-US"/>
                    </a:p>
                  </a:txBody>
                  <a:tcPr/>
                </a:tc>
                <a:tc hMerge="1" vMerge="1">
                  <a:txBody>
                    <a:bodyPr/>
                    <a:lstStyle/>
                    <a:p>
                      <a:pPr lvl="1"/>
                      <a:endParaRPr kumimoji="1" lang="ja-JP" altLang="en-US" sz="1200" b="1" dirty="0">
                        <a:solidFill>
                          <a:schemeClr val="bg1"/>
                        </a:solidFill>
                        <a:latin typeface="+mn-ea"/>
                        <a:ea typeface="+mn-ea"/>
                      </a:endParaRPr>
                    </a:p>
                  </a:txBody>
                  <a:tcPr anchor="ctr">
                    <a:lnL w="12700" cap="flat" cmpd="sng" algn="ctr">
                      <a:solidFill>
                        <a:srgbClr val="002060"/>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ステージング</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a:txBody>
                    <a:bodyPr/>
                    <a:lstStyle/>
                    <a:p>
                      <a:pPr algn="ctr"/>
                      <a:r>
                        <a:rPr kumimoji="1" lang="ja-JP" altLang="en-US" sz="1200" b="1" dirty="0" smtClean="0">
                          <a:solidFill>
                            <a:schemeClr val="bg1"/>
                          </a:solidFill>
                          <a:latin typeface="+mn-ea"/>
                          <a:ea typeface="+mn-ea"/>
                        </a:rPr>
                        <a:t>プロダクション</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tc vMerge="1">
                  <a:txBody>
                    <a:bodyPr/>
                    <a:lstStyle/>
                    <a:p>
                      <a:pPr algn="ct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597687534"/>
                  </a:ext>
                </a:extLst>
              </a:tr>
              <a:tr h="370840">
                <a:tc>
                  <a:txBody>
                    <a:bodyPr/>
                    <a:lstStyle/>
                    <a:p>
                      <a:pPr algn="ctr"/>
                      <a:r>
                        <a:rPr kumimoji="1" lang="ja-JP" altLang="en-US" sz="1200" b="1" dirty="0" smtClean="0">
                          <a:solidFill>
                            <a:schemeClr val="bg1"/>
                          </a:solidFill>
                          <a:latin typeface="+mn-ea"/>
                          <a:ea typeface="+mn-ea"/>
                        </a:rPr>
                        <a:t>⑥</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200" b="1" dirty="0" smtClean="0">
                          <a:solidFill>
                            <a:schemeClr val="bg1"/>
                          </a:solidFill>
                          <a:latin typeface="+mn-ea"/>
                          <a:ea typeface="+mn-ea"/>
                        </a:rPr>
                        <a:t>システム</a:t>
                      </a:r>
                      <a:endParaRPr kumimoji="1" lang="en-US" altLang="ja-JP" sz="1200" b="1" dirty="0" smtClean="0">
                        <a:solidFill>
                          <a:schemeClr val="bg1"/>
                        </a:solidFill>
                        <a:latin typeface="+mn-ea"/>
                        <a:ea typeface="+mn-ea"/>
                      </a:endParaRPr>
                    </a:p>
                    <a:p>
                      <a:pPr algn="ctr"/>
                      <a:r>
                        <a:rPr kumimoji="1" lang="ja-JP" altLang="en-US" sz="1200" b="1" dirty="0" smtClean="0">
                          <a:solidFill>
                            <a:schemeClr val="bg1"/>
                          </a:solidFill>
                          <a:latin typeface="+mn-ea"/>
                          <a:ea typeface="+mn-ea"/>
                        </a:rPr>
                        <a:t>管理者</a:t>
                      </a:r>
                      <a:endParaRPr kumimoji="1" lang="ja-JP" altLang="en-US" sz="1200" b="1" dirty="0">
                        <a:solidFill>
                          <a:schemeClr val="bg1"/>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mn-ea"/>
                          <a:ea typeface="+mn-ea"/>
                        </a:rPr>
                        <a:t>参照不可</a:t>
                      </a: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endParaRPr kumimoji="1" lang="ja-JP" altLang="en-US" sz="14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dirty="0" smtClean="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extLst>
                  <a:ext uri="{0D108BD9-81ED-4DB2-BD59-A6C34878D82A}">
                    <a16:rowId xmlns:a16="http://schemas.microsoft.com/office/drawing/2014/main" val="3404066441"/>
                  </a:ext>
                </a:extLst>
              </a:tr>
            </a:tbl>
          </a:graphicData>
        </a:graphic>
      </p:graphicFrame>
      <p:sp>
        <p:nvSpPr>
          <p:cNvPr id="12" name="直角三角形 11"/>
          <p:cNvSpPr/>
          <p:nvPr/>
        </p:nvSpPr>
        <p:spPr bwMode="auto">
          <a:xfrm>
            <a:off x="545017" y="2225785"/>
            <a:ext cx="1116000" cy="648000"/>
          </a:xfrm>
          <a:prstGeom prst="rtTriangle">
            <a:avLst/>
          </a:prstGeom>
          <a:solidFill>
            <a:schemeClr val="tx1">
              <a:lumMod val="85000"/>
              <a:lumOff val="15000"/>
            </a:schemeClr>
          </a:solidFill>
          <a:ln w="127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テキスト ボックス 12"/>
          <p:cNvSpPr txBox="1"/>
          <p:nvPr/>
        </p:nvSpPr>
        <p:spPr>
          <a:xfrm>
            <a:off x="523355" y="2634357"/>
            <a:ext cx="646331" cy="276999"/>
          </a:xfrm>
          <a:prstGeom prst="rect">
            <a:avLst/>
          </a:prstGeom>
          <a:noFill/>
        </p:spPr>
        <p:txBody>
          <a:bodyPr wrap="none" rtlCol="0">
            <a:spAutoFit/>
          </a:bodyPr>
          <a:lstStyle/>
          <a:p>
            <a:r>
              <a:rPr kumimoji="1" lang="ja-JP" altLang="en-US" sz="1200" b="1" dirty="0" smtClean="0">
                <a:solidFill>
                  <a:schemeClr val="bg1"/>
                </a:solidFill>
              </a:rPr>
              <a:t>ユーザ</a:t>
            </a:r>
            <a:endParaRPr kumimoji="1" lang="ja-JP" altLang="en-US" sz="1200" b="1" dirty="0">
              <a:solidFill>
                <a:schemeClr val="bg1"/>
              </a:solidFill>
            </a:endParaRPr>
          </a:p>
        </p:txBody>
      </p:sp>
      <p:pic>
        <p:nvPicPr>
          <p:cNvPr id="14" name="図 13"/>
          <p:cNvPicPr>
            <a:picLocks noChangeAspect="1"/>
          </p:cNvPicPr>
          <p:nvPr/>
        </p:nvPicPr>
        <p:blipFill>
          <a:blip r:embed="rId4"/>
          <a:stretch>
            <a:fillRect/>
          </a:stretch>
        </p:blipFill>
        <p:spPr>
          <a:xfrm>
            <a:off x="2912651" y="5115722"/>
            <a:ext cx="1603387" cy="1048603"/>
          </a:xfrm>
          <a:prstGeom prst="rect">
            <a:avLst/>
          </a:prstGeom>
        </p:spPr>
      </p:pic>
      <p:pic>
        <p:nvPicPr>
          <p:cNvPr id="16" name="図 15"/>
          <p:cNvPicPr>
            <a:picLocks noChangeAspect="1"/>
          </p:cNvPicPr>
          <p:nvPr/>
        </p:nvPicPr>
        <p:blipFill>
          <a:blip r:embed="rId5"/>
          <a:stretch>
            <a:fillRect/>
          </a:stretch>
        </p:blipFill>
        <p:spPr>
          <a:xfrm>
            <a:off x="4668782" y="5114196"/>
            <a:ext cx="1621677" cy="1048603"/>
          </a:xfrm>
          <a:prstGeom prst="rect">
            <a:avLst/>
          </a:prstGeom>
        </p:spPr>
      </p:pic>
      <p:pic>
        <p:nvPicPr>
          <p:cNvPr id="17" name="図 16"/>
          <p:cNvPicPr>
            <a:picLocks noChangeAspect="1"/>
          </p:cNvPicPr>
          <p:nvPr/>
        </p:nvPicPr>
        <p:blipFill>
          <a:blip r:embed="rId6"/>
          <a:stretch>
            <a:fillRect/>
          </a:stretch>
        </p:blipFill>
        <p:spPr>
          <a:xfrm>
            <a:off x="6408661" y="3742284"/>
            <a:ext cx="2267909" cy="2517866"/>
          </a:xfrm>
          <a:prstGeom prst="rect">
            <a:avLst/>
          </a:prstGeom>
        </p:spPr>
      </p:pic>
      <p:sp>
        <p:nvSpPr>
          <p:cNvPr id="10" name="角丸四角形 9"/>
          <p:cNvSpPr/>
          <p:nvPr/>
        </p:nvSpPr>
        <p:spPr bwMode="auto">
          <a:xfrm>
            <a:off x="6564733" y="5383102"/>
            <a:ext cx="1962703" cy="432060"/>
          </a:xfrm>
          <a:prstGeom prst="roundRect">
            <a:avLst>
              <a:gd name="adj" fmla="val 10695"/>
            </a:avLst>
          </a:pr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en-US" altLang="ja-JP" sz="1400" b="1" dirty="0">
              <a:latin typeface="+mn-ea"/>
            </a:endParaRPr>
          </a:p>
        </p:txBody>
      </p:sp>
    </p:spTree>
    <p:extLst>
      <p:ext uri="{BB962C8B-B14F-4D97-AF65-F5344CB8AC3E}">
        <p14:creationId xmlns:p14="http://schemas.microsoft.com/office/powerpoint/2010/main" val="15559089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en-US" altLang="ja-JP" dirty="0" smtClean="0"/>
              <a:t>Bas</a:t>
            </a:r>
            <a:r>
              <a:rPr lang="en-US" altLang="ja-JP" dirty="0"/>
              <a:t>e</a:t>
            </a:r>
            <a:r>
              <a:rPr lang="ja-JP" altLang="en-US" dirty="0" smtClean="0"/>
              <a:t>では</a:t>
            </a:r>
            <a:r>
              <a:rPr lang="ja-JP" altLang="en-US" dirty="0"/>
              <a:t>以下</a:t>
            </a:r>
            <a:r>
              <a:rPr lang="ja-JP" altLang="en-US" dirty="0" smtClean="0"/>
              <a:t>の範囲を想定</a:t>
            </a:r>
            <a:endParaRPr lang="en-US" altLang="ja-JP" dirty="0"/>
          </a:p>
          <a:p>
            <a:endParaRPr lang="en-US" altLang="ja-JP" dirty="0" smtClean="0"/>
          </a:p>
          <a:p>
            <a:pPr lvl="1"/>
            <a:r>
              <a:rPr lang="ja-JP" altLang="en-US" dirty="0" smtClean="0"/>
              <a:t>「</a:t>
            </a:r>
            <a:r>
              <a:rPr lang="en-US" altLang="ja-JP" dirty="0" smtClean="0"/>
              <a:t>OASE</a:t>
            </a:r>
            <a:r>
              <a:rPr lang="ja-JP" altLang="en-US" dirty="0" smtClean="0"/>
              <a:t>」と「</a:t>
            </a:r>
            <a:r>
              <a:rPr lang="en-US" altLang="ja-JP" dirty="0" smtClean="0"/>
              <a:t>ITA</a:t>
            </a:r>
            <a:r>
              <a:rPr lang="ja-JP" altLang="en-US" dirty="0" smtClean="0"/>
              <a:t>ドライバ」の連携</a:t>
            </a:r>
            <a:endParaRPr lang="en-US" altLang="ja-JP" dirty="0"/>
          </a:p>
        </p:txBody>
      </p:sp>
      <p:sp>
        <p:nvSpPr>
          <p:cNvPr id="2" name="タイトル 1"/>
          <p:cNvSpPr>
            <a:spLocks noGrp="1"/>
          </p:cNvSpPr>
          <p:nvPr>
            <p:ph type="title"/>
          </p:nvPr>
        </p:nvSpPr>
        <p:spPr/>
        <p:txBody>
          <a:bodyPr/>
          <a:lstStyle/>
          <a:p>
            <a:r>
              <a:rPr lang="en-US" altLang="ja-JP" dirty="0"/>
              <a:t>1.1</a:t>
            </a:r>
            <a:r>
              <a:rPr lang="ja-JP" altLang="en-US" dirty="0"/>
              <a:t>　</a:t>
            </a:r>
            <a:r>
              <a:rPr lang="ja-JP" altLang="en-US" dirty="0" smtClean="0"/>
              <a:t>本書について</a:t>
            </a:r>
            <a:endParaRPr lang="ja-JP" altLang="en-US" dirty="0"/>
          </a:p>
        </p:txBody>
      </p:sp>
      <p:pic>
        <p:nvPicPr>
          <p:cNvPr id="3" name="図 2"/>
          <p:cNvPicPr>
            <a:picLocks noChangeAspect="1"/>
          </p:cNvPicPr>
          <p:nvPr/>
        </p:nvPicPr>
        <p:blipFill>
          <a:blip r:embed="rId2"/>
          <a:stretch>
            <a:fillRect/>
          </a:stretch>
        </p:blipFill>
        <p:spPr>
          <a:xfrm>
            <a:off x="682251" y="2072164"/>
            <a:ext cx="7778524" cy="3708183"/>
          </a:xfrm>
          <a:prstGeom prst="rect">
            <a:avLst/>
          </a:prstGeom>
        </p:spPr>
      </p:pic>
      <p:sp>
        <p:nvSpPr>
          <p:cNvPr id="4" name="角丸四角形 3"/>
          <p:cNvSpPr/>
          <p:nvPr/>
        </p:nvSpPr>
        <p:spPr bwMode="auto">
          <a:xfrm>
            <a:off x="3563860" y="4489095"/>
            <a:ext cx="4644000" cy="684000"/>
          </a:xfrm>
          <a:prstGeom prst="roundRect">
            <a:avLst>
              <a:gd name="adj" fmla="val 7383"/>
            </a:avLst>
          </a:prstGeom>
          <a:noFill/>
          <a:ln w="571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0629005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smtClean="0"/>
              <a:t>3.</a:t>
            </a:r>
            <a:r>
              <a:rPr lang="ja-JP" altLang="en-US" dirty="0" smtClean="0"/>
              <a:t>　</a:t>
            </a:r>
            <a:r>
              <a:rPr lang="en-US" altLang="ja-JP" dirty="0" smtClean="0"/>
              <a:t>OASE</a:t>
            </a:r>
            <a:r>
              <a:rPr lang="ja-JP" altLang="en-US" dirty="0"/>
              <a:t>作業</a:t>
            </a:r>
            <a:r>
              <a:rPr lang="ja-JP" altLang="en-US" dirty="0" smtClean="0"/>
              <a:t>フロー</a:t>
            </a:r>
            <a:r>
              <a:rPr lang="ja-JP" altLang="en-US" dirty="0"/>
              <a:t>における各画面の説明</a:t>
            </a:r>
            <a:endParaRPr kumimoji="1" lang="ja-JP" altLang="en-US" dirty="0"/>
          </a:p>
        </p:txBody>
      </p:sp>
    </p:spTree>
    <p:extLst>
      <p:ext uri="{BB962C8B-B14F-4D97-AF65-F5344CB8AC3E}">
        <p14:creationId xmlns:p14="http://schemas.microsoft.com/office/powerpoint/2010/main" val="35808263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ja-JP" altLang="en-US" dirty="0" smtClean="0"/>
              <a:t>以下、赤枠箇所の作業フローについて説明</a:t>
            </a:r>
            <a:endParaRPr lang="en-US" altLang="ja-JP" dirty="0"/>
          </a:p>
        </p:txBody>
      </p:sp>
      <p:sp>
        <p:nvSpPr>
          <p:cNvPr id="4" name="タイトル 3"/>
          <p:cNvSpPr>
            <a:spLocks noGrp="1"/>
          </p:cNvSpPr>
          <p:nvPr>
            <p:ph type="title"/>
          </p:nvPr>
        </p:nvSpPr>
        <p:spPr/>
        <p:txBody>
          <a:bodyPr>
            <a:normAutofit/>
          </a:bodyPr>
          <a:lstStyle/>
          <a:p>
            <a:r>
              <a:rPr lang="en-US" altLang="ja-JP" dirty="0"/>
              <a:t>3.1</a:t>
            </a:r>
            <a:r>
              <a:rPr lang="ja-JP" altLang="en-US" dirty="0"/>
              <a:t>　ディシジョンテーブルファイルの作成（</a:t>
            </a:r>
            <a:r>
              <a:rPr lang="en-US" altLang="ja-JP" dirty="0" smtClean="0"/>
              <a:t>1/</a:t>
            </a:r>
            <a:r>
              <a:rPr lang="en-US" altLang="ja-JP" dirty="0"/>
              <a:t>2</a:t>
            </a:r>
            <a:r>
              <a:rPr lang="ja-JP" altLang="en-US" dirty="0" smtClean="0"/>
              <a:t>）</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2008430144"/>
              </p:ext>
            </p:extLst>
          </p:nvPr>
        </p:nvGraphicFramePr>
        <p:xfrm>
          <a:off x="514040" y="1484730"/>
          <a:ext cx="8306550" cy="574230"/>
        </p:xfrm>
        <a:graphic>
          <a:graphicData uri="http://schemas.openxmlformats.org/drawingml/2006/table">
            <a:tbl>
              <a:tblPr firstRow="1" bandRow="1">
                <a:tableStyleId>{5C22544A-7EE6-4342-B048-85BDC9FD1C3A}</a:tableStyleId>
              </a:tblPr>
              <a:tblGrid>
                <a:gridCol w="4778103">
                  <a:extLst>
                    <a:ext uri="{9D8B030D-6E8A-4147-A177-3AD203B41FA5}">
                      <a16:colId xmlns:a16="http://schemas.microsoft.com/office/drawing/2014/main" val="772907950"/>
                    </a:ext>
                  </a:extLst>
                </a:gridCol>
                <a:gridCol w="2304277">
                  <a:extLst>
                    <a:ext uri="{9D8B030D-6E8A-4147-A177-3AD203B41FA5}">
                      <a16:colId xmlns:a16="http://schemas.microsoft.com/office/drawing/2014/main" val="2362345457"/>
                    </a:ext>
                  </a:extLst>
                </a:gridCol>
                <a:gridCol w="1224170">
                  <a:extLst>
                    <a:ext uri="{9D8B030D-6E8A-4147-A177-3AD203B41FA5}">
                      <a16:colId xmlns:a16="http://schemas.microsoft.com/office/drawing/2014/main" val="2737096538"/>
                    </a:ext>
                  </a:extLst>
                </a:gridCol>
              </a:tblGrid>
              <a:tr h="574230">
                <a:tc>
                  <a:txBody>
                    <a:bodyPr/>
                    <a:lstStyle/>
                    <a:p>
                      <a:pPr algn="ctr"/>
                      <a:r>
                        <a:rPr kumimoji="1" lang="ja-JP" altLang="en-US" dirty="0" smtClean="0">
                          <a:solidFill>
                            <a:schemeClr val="bg1"/>
                          </a:solidFill>
                        </a:rPr>
                        <a:t>作業フロー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bl>
          </a:graphicData>
        </a:graphic>
      </p:graphicFrame>
      <p:sp>
        <p:nvSpPr>
          <p:cNvPr id="18" name="正方形/長方形 17"/>
          <p:cNvSpPr/>
          <p:nvPr/>
        </p:nvSpPr>
        <p:spPr bwMode="auto">
          <a:xfrm>
            <a:off x="514040" y="2136477"/>
            <a:ext cx="8306550" cy="3675101"/>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20" name="正方形/長方形 19"/>
          <p:cNvSpPr/>
          <p:nvPr/>
        </p:nvSpPr>
        <p:spPr bwMode="auto">
          <a:xfrm>
            <a:off x="7648340" y="1613029"/>
            <a:ext cx="1174720" cy="4198549"/>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r>
              <a:rPr lang="ja-JP" altLang="en-US" b="1" dirty="0" smtClean="0">
                <a:solidFill>
                  <a:srgbClr val="FF0000"/>
                </a:solidFill>
                <a:latin typeface="+mn-ea"/>
              </a:rPr>
              <a:t>ルール</a:t>
            </a:r>
            <a:endParaRPr lang="ja-JP" altLang="en-US" b="1" dirty="0">
              <a:solidFill>
                <a:srgbClr val="FF0000"/>
              </a:solidFill>
              <a:latin typeface="+mn-ea"/>
            </a:endParaRPr>
          </a:p>
        </p:txBody>
      </p:sp>
      <p:sp>
        <p:nvSpPr>
          <p:cNvPr id="8" name="正方形/長方形 7"/>
          <p:cNvSpPr/>
          <p:nvPr/>
        </p:nvSpPr>
        <p:spPr bwMode="auto">
          <a:xfrm>
            <a:off x="628340" y="2365740"/>
            <a:ext cx="694800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solidFill>
                  <a:srgbClr val="FF0000"/>
                </a:solidFill>
                <a:latin typeface="+mn-ea"/>
              </a:rPr>
              <a:t>3</a:t>
            </a:r>
            <a:r>
              <a:rPr kumimoji="1" lang="en-US" altLang="ja-JP" b="1" dirty="0" smtClean="0">
                <a:solidFill>
                  <a:srgbClr val="FF0000"/>
                </a:solidFill>
                <a:latin typeface="+mn-ea"/>
              </a:rPr>
              <a:t>.1</a:t>
            </a:r>
            <a:r>
              <a:rPr kumimoji="1" lang="ja-JP" altLang="en-US" b="1" dirty="0" smtClean="0">
                <a:solidFill>
                  <a:srgbClr val="FF0000"/>
                </a:solidFill>
                <a:latin typeface="+mn-ea"/>
              </a:rPr>
              <a:t>　</a:t>
            </a:r>
            <a:r>
              <a:rPr lang="ja-JP" altLang="en-US" b="1" spc="-150" dirty="0" smtClean="0">
                <a:solidFill>
                  <a:srgbClr val="FF0000"/>
                </a:solidFill>
                <a:latin typeface="+mn-ea"/>
              </a:rPr>
              <a:t>ディシジョン</a:t>
            </a:r>
            <a:r>
              <a:rPr lang="ja-JP" altLang="en-US" b="1" spc="-150" dirty="0">
                <a:solidFill>
                  <a:srgbClr val="FF0000"/>
                </a:solidFill>
                <a:latin typeface="+mn-ea"/>
              </a:rPr>
              <a:t>テーブル</a:t>
            </a:r>
            <a:r>
              <a:rPr lang="ja-JP" altLang="en-US" b="1" spc="-150" dirty="0" smtClean="0">
                <a:solidFill>
                  <a:srgbClr val="FF0000"/>
                </a:solidFill>
                <a:latin typeface="+mn-ea"/>
              </a:rPr>
              <a:t>ファイル</a:t>
            </a:r>
            <a:r>
              <a:rPr lang="ja-JP" altLang="en-US" b="1" dirty="0" smtClean="0">
                <a:solidFill>
                  <a:srgbClr val="FF0000"/>
                </a:solidFill>
                <a:latin typeface="+mn-ea"/>
              </a:rPr>
              <a:t>の</a:t>
            </a:r>
            <a:r>
              <a:rPr lang="ja-JP" altLang="en-US" b="1" dirty="0">
                <a:solidFill>
                  <a:srgbClr val="FF0000"/>
                </a:solidFill>
                <a:latin typeface="+mn-ea"/>
              </a:rPr>
              <a:t>作成</a:t>
            </a:r>
            <a:endParaRPr kumimoji="1" lang="ja-JP" altLang="en-US" b="1" dirty="0" smtClean="0">
              <a:solidFill>
                <a:srgbClr val="FF0000"/>
              </a:solidFill>
              <a:latin typeface="+mn-ea"/>
            </a:endParaRPr>
          </a:p>
        </p:txBody>
      </p:sp>
      <p:sp>
        <p:nvSpPr>
          <p:cNvPr id="9" name="正方形/長方形 8"/>
          <p:cNvSpPr/>
          <p:nvPr/>
        </p:nvSpPr>
        <p:spPr bwMode="auto">
          <a:xfrm>
            <a:off x="628340" y="3357080"/>
            <a:ext cx="694800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.2</a:t>
            </a:r>
            <a:r>
              <a:rPr kumimoji="1" lang="ja-JP" altLang="en-US" b="1" dirty="0" smtClean="0">
                <a:latin typeface="+mn-ea"/>
              </a:rPr>
              <a:t>　ルール登録</a:t>
            </a:r>
          </a:p>
        </p:txBody>
      </p:sp>
      <p:sp>
        <p:nvSpPr>
          <p:cNvPr id="10" name="正方形/長方形 9"/>
          <p:cNvSpPr/>
          <p:nvPr/>
        </p:nvSpPr>
        <p:spPr bwMode="auto">
          <a:xfrm>
            <a:off x="5280094" y="3459901"/>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002060"/>
                </a:solidFill>
                <a:latin typeface="+mn-ea"/>
              </a:rPr>
              <a:t>ルール</a:t>
            </a:r>
          </a:p>
        </p:txBody>
      </p:sp>
      <p:sp>
        <p:nvSpPr>
          <p:cNvPr id="11" name="正方形/長方形 10"/>
          <p:cNvSpPr/>
          <p:nvPr/>
        </p:nvSpPr>
        <p:spPr bwMode="auto">
          <a:xfrm>
            <a:off x="5285324" y="2457262"/>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spc="-150" dirty="0" smtClean="0">
                <a:solidFill>
                  <a:srgbClr val="FF0000"/>
                </a:solidFill>
                <a:latin typeface="+mn-ea"/>
              </a:rPr>
              <a:t>ディシジョンテーブル</a:t>
            </a:r>
          </a:p>
        </p:txBody>
      </p:sp>
      <p:sp>
        <p:nvSpPr>
          <p:cNvPr id="12" name="二等辺三角形 11"/>
          <p:cNvSpPr/>
          <p:nvPr/>
        </p:nvSpPr>
        <p:spPr bwMode="auto">
          <a:xfrm rot="10800000">
            <a:off x="2771751" y="3153750"/>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正方形/長方形 12"/>
          <p:cNvSpPr/>
          <p:nvPr/>
        </p:nvSpPr>
        <p:spPr bwMode="auto">
          <a:xfrm>
            <a:off x="628340" y="4343774"/>
            <a:ext cx="6948000" cy="1152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.3</a:t>
            </a:r>
            <a:r>
              <a:rPr kumimoji="1" lang="ja-JP" altLang="en-US" b="1" dirty="0" smtClean="0">
                <a:latin typeface="+mn-ea"/>
              </a:rPr>
              <a:t>　ルール判定</a:t>
            </a:r>
          </a:p>
        </p:txBody>
      </p:sp>
      <p:sp>
        <p:nvSpPr>
          <p:cNvPr id="15" name="正方形/長方形 14"/>
          <p:cNvSpPr/>
          <p:nvPr/>
        </p:nvSpPr>
        <p:spPr bwMode="auto">
          <a:xfrm>
            <a:off x="5285324" y="4435296"/>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リクエスト履歴</a:t>
            </a:r>
            <a:endParaRPr kumimoji="1" lang="ja-JP" altLang="en-US" b="1" dirty="0" smtClean="0">
              <a:solidFill>
                <a:srgbClr val="002060"/>
              </a:solidFill>
              <a:latin typeface="+mn-ea"/>
            </a:endParaRPr>
          </a:p>
        </p:txBody>
      </p:sp>
      <p:sp>
        <p:nvSpPr>
          <p:cNvPr id="16" name="二等辺三角形 15"/>
          <p:cNvSpPr/>
          <p:nvPr/>
        </p:nvSpPr>
        <p:spPr bwMode="auto">
          <a:xfrm rot="10800000">
            <a:off x="2771751" y="4133049"/>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正方形/長方形 16"/>
          <p:cNvSpPr/>
          <p:nvPr/>
        </p:nvSpPr>
        <p:spPr bwMode="auto">
          <a:xfrm>
            <a:off x="5280094" y="4971920"/>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アクション履歴</a:t>
            </a:r>
            <a:endParaRPr kumimoji="1" lang="ja-JP" altLang="en-US" b="1" dirty="0" smtClean="0">
              <a:solidFill>
                <a:srgbClr val="002060"/>
              </a:solidFill>
              <a:latin typeface="+mn-ea"/>
            </a:endParaRPr>
          </a:p>
        </p:txBody>
      </p:sp>
      <p:sp>
        <p:nvSpPr>
          <p:cNvPr id="23" name="フリーフォーム 22"/>
          <p:cNvSpPr/>
          <p:nvPr/>
        </p:nvSpPr>
        <p:spPr bwMode="auto">
          <a:xfrm>
            <a:off x="556340" y="2166766"/>
            <a:ext cx="8264250" cy="3644812"/>
          </a:xfrm>
          <a:custGeom>
            <a:avLst/>
            <a:gdLst>
              <a:gd name="connsiteX0" fmla="*/ 0 w 8264250"/>
              <a:gd name="connsiteY0" fmla="*/ 0 h 3644812"/>
              <a:gd name="connsiteX1" fmla="*/ 7097230 w 8264250"/>
              <a:gd name="connsiteY1" fmla="*/ 0 h 3644812"/>
              <a:gd name="connsiteX2" fmla="*/ 7544150 w 8264250"/>
              <a:gd name="connsiteY2" fmla="*/ 0 h 3644812"/>
              <a:gd name="connsiteX3" fmla="*/ 8264250 w 8264250"/>
              <a:gd name="connsiteY3" fmla="*/ 0 h 3644812"/>
              <a:gd name="connsiteX4" fmla="*/ 8264250 w 8264250"/>
              <a:gd name="connsiteY4" fmla="*/ 3644812 h 3644812"/>
              <a:gd name="connsiteX5" fmla="*/ 7097230 w 8264250"/>
              <a:gd name="connsiteY5" fmla="*/ 3644812 h 3644812"/>
              <a:gd name="connsiteX6" fmla="*/ 7097230 w 8264250"/>
              <a:gd name="connsiteY6" fmla="*/ 986983 h 3644812"/>
              <a:gd name="connsiteX7" fmla="*/ 0 w 8264250"/>
              <a:gd name="connsiteY7" fmla="*/ 986983 h 364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250" h="3644812">
                <a:moveTo>
                  <a:pt x="0" y="0"/>
                </a:moveTo>
                <a:lnTo>
                  <a:pt x="7097230" y="0"/>
                </a:lnTo>
                <a:lnTo>
                  <a:pt x="7544150" y="0"/>
                </a:lnTo>
                <a:lnTo>
                  <a:pt x="8264250" y="0"/>
                </a:lnTo>
                <a:lnTo>
                  <a:pt x="8264250" y="3644812"/>
                </a:lnTo>
                <a:lnTo>
                  <a:pt x="7097230" y="3644812"/>
                </a:lnTo>
                <a:lnTo>
                  <a:pt x="7097230" y="986983"/>
                </a:lnTo>
                <a:lnTo>
                  <a:pt x="0" y="986983"/>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23976859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sz="quarter" idx="10"/>
          </p:nvPr>
        </p:nvSpPr>
        <p:spPr/>
        <p:txBody>
          <a:bodyPr>
            <a:normAutofit lnSpcReduction="10000"/>
          </a:bodyPr>
          <a:lstStyle/>
          <a:p>
            <a:r>
              <a:rPr lang="ja-JP" altLang="en-US" dirty="0"/>
              <a:t>具体的</a:t>
            </a:r>
            <a:r>
              <a:rPr lang="ja-JP" altLang="en-US" dirty="0" smtClean="0"/>
              <a:t>な</a:t>
            </a:r>
            <a:r>
              <a:rPr lang="ja-JP" altLang="en-US" dirty="0"/>
              <a:t>ルール</a:t>
            </a:r>
            <a:r>
              <a:rPr lang="ja-JP" altLang="en-US" dirty="0" smtClean="0"/>
              <a:t>を</a:t>
            </a:r>
            <a:r>
              <a:rPr lang="ja-JP" altLang="en-US" dirty="0"/>
              <a:t>記述</a:t>
            </a:r>
            <a:r>
              <a:rPr lang="ja-JP" altLang="en-US" dirty="0" smtClean="0"/>
              <a:t>する</a:t>
            </a:r>
            <a:endParaRPr kumimoji="1" lang="en-US" altLang="ja-JP" dirty="0" smtClean="0"/>
          </a:p>
          <a:p>
            <a:pPr lvl="1"/>
            <a:endParaRPr lang="en-US" altLang="ja-JP" dirty="0" smtClean="0"/>
          </a:p>
          <a:p>
            <a:pPr lvl="1"/>
            <a:r>
              <a:rPr lang="ja-JP" altLang="en-US" dirty="0"/>
              <a:t>リクエスト</a:t>
            </a:r>
            <a:r>
              <a:rPr lang="ja-JP" altLang="en-US" dirty="0" smtClean="0"/>
              <a:t>されたメッセージ</a:t>
            </a:r>
            <a:r>
              <a:rPr kumimoji="1" lang="ja-JP" altLang="en-US" dirty="0" smtClean="0"/>
              <a:t>をどのように判断し処理する</a:t>
            </a:r>
            <a:r>
              <a:rPr lang="ja-JP" altLang="en-US" dirty="0"/>
              <a:t>か</a:t>
            </a:r>
            <a:r>
              <a:rPr kumimoji="1" lang="ja-JP" altLang="en-US" dirty="0" smtClean="0"/>
              <a:t>ルールを記述す</a:t>
            </a:r>
            <a:r>
              <a:rPr lang="ja-JP" altLang="en-US" dirty="0" smtClean="0"/>
              <a:t>る</a:t>
            </a:r>
            <a:endParaRPr lang="en-US" altLang="ja-JP" dirty="0" smtClean="0"/>
          </a:p>
          <a:p>
            <a:pPr marL="630900" lvl="2" indent="-342900">
              <a:buFont typeface="+mj-ea"/>
              <a:buAutoNum type="circleNumDbPlain"/>
            </a:pPr>
            <a:r>
              <a:rPr lang="ja-JP" altLang="en-US" dirty="0" smtClean="0"/>
              <a:t>コメント部</a:t>
            </a:r>
            <a:r>
              <a:rPr lang="en-US" altLang="ja-JP" dirty="0" smtClean="0"/>
              <a:t>	</a:t>
            </a:r>
            <a:r>
              <a:rPr lang="ja-JP" altLang="en-US" dirty="0" smtClean="0"/>
              <a:t>　　：ルールの説明など、任意の文章の記述が可能</a:t>
            </a:r>
            <a:endParaRPr lang="en-US" altLang="ja-JP" dirty="0" smtClean="0"/>
          </a:p>
          <a:p>
            <a:pPr marL="630900" lvl="2" indent="-342900">
              <a:buFont typeface="+mj-ea"/>
              <a:buAutoNum type="circleNumDbPlain"/>
            </a:pPr>
            <a:r>
              <a:rPr kumimoji="1" lang="ja-JP" altLang="en-US" dirty="0" smtClean="0"/>
              <a:t>条件部</a:t>
            </a:r>
            <a:r>
              <a:rPr kumimoji="1" lang="en-US" altLang="ja-JP" dirty="0" smtClean="0"/>
              <a:t>	</a:t>
            </a:r>
            <a:r>
              <a:rPr kumimoji="1" lang="ja-JP" altLang="en-US" dirty="0" smtClean="0"/>
              <a:t>　　：「条件式」に合うよう具体的な条件を記述する</a:t>
            </a:r>
            <a:endParaRPr kumimoji="1" lang="en-US" altLang="ja-JP" dirty="0" smtClean="0"/>
          </a:p>
          <a:p>
            <a:pPr marL="630900" lvl="2" indent="-342900">
              <a:buFont typeface="+mj-ea"/>
              <a:buAutoNum type="circleNumDbPlain"/>
            </a:pPr>
            <a:r>
              <a:rPr lang="ja-JP" altLang="en-US" dirty="0" smtClean="0"/>
              <a:t>アクション部</a:t>
            </a:r>
            <a:r>
              <a:rPr lang="en-US" altLang="ja-JP" dirty="0" smtClean="0"/>
              <a:t>	</a:t>
            </a:r>
            <a:r>
              <a:rPr lang="ja-JP" altLang="en-US" dirty="0" smtClean="0"/>
              <a:t>　　：ルールマッチ後のアクションについて設定する</a:t>
            </a:r>
            <a:endParaRPr lang="en-US" altLang="ja-JP" dirty="0" smtClean="0"/>
          </a:p>
          <a:p>
            <a:pPr marL="630900" lvl="2" indent="-342900">
              <a:buFont typeface="+mj-ea"/>
              <a:buAutoNum type="circleNumDbPlain"/>
            </a:pPr>
            <a:r>
              <a:rPr lang="ja-JP" altLang="en-US" dirty="0" smtClean="0"/>
              <a:t>アクション条件部</a:t>
            </a:r>
            <a:r>
              <a:rPr lang="ja-JP" altLang="en-US" dirty="0"/>
              <a:t>　</a:t>
            </a:r>
            <a:r>
              <a:rPr lang="ja-JP" altLang="en-US" dirty="0" smtClean="0"/>
              <a:t>：ルールの有効日および無効日について任意で設定する</a:t>
            </a:r>
            <a:endParaRPr lang="en-US" altLang="ja-JP" dirty="0" smtClean="0"/>
          </a:p>
          <a:p>
            <a:pPr marL="630900" lvl="2" indent="-342900">
              <a:buFont typeface="+mj-ea"/>
              <a:buAutoNum type="circleNumDbPlain"/>
            </a:pPr>
            <a:endParaRPr lang="en-US" altLang="ja-JP" dirty="0"/>
          </a:p>
          <a:p>
            <a:pPr marL="630900" lvl="2" indent="-342900">
              <a:buFont typeface="+mj-ea"/>
              <a:buAutoNum type="circleNumDbPlain"/>
            </a:pPr>
            <a:endParaRPr lang="en-US" altLang="ja-JP" dirty="0" smtClean="0"/>
          </a:p>
          <a:p>
            <a:pPr marL="630900" lvl="2" indent="-342900">
              <a:buFont typeface="+mj-ea"/>
              <a:buAutoNum type="circleNumDbPlain"/>
            </a:pPr>
            <a:endParaRPr lang="en-US" altLang="ja-JP" dirty="0"/>
          </a:p>
          <a:p>
            <a:pPr marL="630900" lvl="2" indent="-342900">
              <a:buFont typeface="+mj-ea"/>
              <a:buAutoNum type="circleNumDbPlain"/>
            </a:pPr>
            <a:endParaRPr lang="en-US" altLang="ja-JP" dirty="0" smtClean="0"/>
          </a:p>
          <a:p>
            <a:pPr marL="630900" lvl="2" indent="-342900">
              <a:buFont typeface="+mj-ea"/>
              <a:buAutoNum type="circleNumDbPlain"/>
            </a:pPr>
            <a:endParaRPr lang="en-US" altLang="ja-JP" dirty="0"/>
          </a:p>
          <a:p>
            <a:pPr marL="630900" lvl="2" indent="-342900">
              <a:buFont typeface="+mj-ea"/>
              <a:buAutoNum type="circleNumDbPlain"/>
            </a:pPr>
            <a:endParaRPr lang="en-US" altLang="ja-JP" dirty="0" smtClean="0"/>
          </a:p>
          <a:p>
            <a:pPr marL="630900" lvl="2" indent="-342900">
              <a:buFont typeface="+mj-ea"/>
              <a:buAutoNum type="circleNumDbPlain"/>
            </a:pPr>
            <a:endParaRPr lang="en-US" altLang="ja-JP" dirty="0"/>
          </a:p>
          <a:p>
            <a:pPr marL="630900" lvl="2" indent="-342900">
              <a:buFont typeface="+mj-ea"/>
              <a:buAutoNum type="circleNumDbPlain"/>
            </a:pPr>
            <a:endParaRPr lang="en-US" altLang="ja-JP" dirty="0" smtClean="0"/>
          </a:p>
          <a:p>
            <a:pPr marL="630900" lvl="2" indent="-342900">
              <a:buFont typeface="+mj-ea"/>
              <a:buAutoNum type="circleNumDbPlain"/>
            </a:pPr>
            <a:endParaRPr lang="en-US" altLang="ja-JP" dirty="0"/>
          </a:p>
          <a:p>
            <a:pPr lvl="1"/>
            <a:endParaRPr lang="en-US" altLang="ja-JP" dirty="0" smtClean="0"/>
          </a:p>
          <a:p>
            <a:pPr marL="180000" lvl="1" indent="0">
              <a:buNone/>
            </a:pPr>
            <a:r>
              <a:rPr lang="ja-JP" altLang="en-US" dirty="0" smtClean="0"/>
              <a:t>上記のディシジョンテーブルファイルに</a:t>
            </a:r>
            <a:r>
              <a:rPr lang="en-US" altLang="ja-JP" dirty="0" smtClean="0"/>
              <a:t>[</a:t>
            </a:r>
            <a:r>
              <a:rPr lang="ja-JP" altLang="en-US" dirty="0" smtClean="0"/>
              <a:t>“</a:t>
            </a:r>
            <a:r>
              <a:rPr lang="en-US" altLang="ja-JP" dirty="0" smtClean="0"/>
              <a:t>Error</a:t>
            </a:r>
            <a:r>
              <a:rPr lang="ja-JP" altLang="en-US" dirty="0" smtClean="0"/>
              <a:t>”</a:t>
            </a:r>
            <a:r>
              <a:rPr lang="en-US" altLang="ja-JP" dirty="0" smtClean="0"/>
              <a:t>,”HDD”]</a:t>
            </a:r>
            <a:r>
              <a:rPr lang="ja-JP" altLang="en-US" dirty="0" smtClean="0"/>
              <a:t>というメッセージが</a:t>
            </a:r>
            <a:r>
              <a:rPr lang="ja-JP" altLang="en-US" dirty="0"/>
              <a:t>リクエスト</a:t>
            </a:r>
            <a:r>
              <a:rPr lang="ja-JP" altLang="en-US" dirty="0" smtClean="0"/>
              <a:t>された場合、条件部 「アラートレベル：</a:t>
            </a:r>
            <a:r>
              <a:rPr lang="en-US" altLang="ja-JP" dirty="0" smtClean="0"/>
              <a:t>Error</a:t>
            </a:r>
            <a:r>
              <a:rPr lang="ja-JP" altLang="en-US" dirty="0" smtClean="0"/>
              <a:t>」「対象：</a:t>
            </a:r>
            <a:r>
              <a:rPr lang="en-US" altLang="ja-JP" dirty="0" smtClean="0"/>
              <a:t>HDD</a:t>
            </a:r>
            <a:r>
              <a:rPr lang="ja-JP" altLang="en-US" dirty="0" smtClean="0"/>
              <a:t>」に合致するため、ルール名「</a:t>
            </a:r>
            <a:r>
              <a:rPr lang="en-US" altLang="ja-JP" dirty="0" err="1"/>
              <a:t>rule_</a:t>
            </a:r>
            <a:r>
              <a:rPr lang="en-US" altLang="ja-JP" dirty="0" err="1" smtClean="0"/>
              <a:t>Error</a:t>
            </a:r>
            <a:r>
              <a:rPr lang="ja-JP" altLang="en-US" dirty="0" smtClean="0"/>
              <a:t>」がマッチする</a:t>
            </a:r>
            <a:endParaRPr lang="en-US" altLang="ja-JP" dirty="0" smtClean="0"/>
          </a:p>
        </p:txBody>
      </p:sp>
      <p:sp>
        <p:nvSpPr>
          <p:cNvPr id="2" name="タイトル 1"/>
          <p:cNvSpPr>
            <a:spLocks noGrp="1"/>
          </p:cNvSpPr>
          <p:nvPr>
            <p:ph type="title"/>
          </p:nvPr>
        </p:nvSpPr>
        <p:spPr/>
        <p:txBody>
          <a:bodyPr>
            <a:normAutofit/>
          </a:bodyPr>
          <a:lstStyle/>
          <a:p>
            <a:r>
              <a:rPr lang="en-US" altLang="ja-JP" dirty="0" smtClean="0"/>
              <a:t>3.1</a:t>
            </a:r>
            <a:r>
              <a:rPr lang="ja-JP" altLang="en-US" dirty="0" smtClean="0"/>
              <a:t>　ディシジョン</a:t>
            </a:r>
            <a:r>
              <a:rPr lang="ja-JP" altLang="en-US" dirty="0"/>
              <a:t>テーブル</a:t>
            </a:r>
            <a:r>
              <a:rPr lang="ja-JP" altLang="en-US" dirty="0" smtClean="0"/>
              <a:t>ファイル</a:t>
            </a:r>
            <a:r>
              <a:rPr lang="ja-JP" altLang="en-US" dirty="0"/>
              <a:t>の</a:t>
            </a:r>
            <a:r>
              <a:rPr lang="ja-JP" altLang="en-US" dirty="0" smtClean="0"/>
              <a:t>作成（</a:t>
            </a:r>
            <a:r>
              <a:rPr lang="en-US" altLang="ja-JP" dirty="0"/>
              <a:t>2</a:t>
            </a:r>
            <a:r>
              <a:rPr lang="en-US" altLang="ja-JP" dirty="0" smtClean="0"/>
              <a:t>/2</a:t>
            </a:r>
            <a:r>
              <a:rPr lang="ja-JP" altLang="en-US" dirty="0" smtClean="0"/>
              <a:t>）</a:t>
            </a:r>
            <a:endParaRPr lang="ja-JP" altLang="en-US" dirty="0"/>
          </a:p>
        </p:txBody>
      </p:sp>
      <p:pic>
        <p:nvPicPr>
          <p:cNvPr id="3" name="図 2"/>
          <p:cNvPicPr>
            <a:picLocks noChangeAspect="1"/>
          </p:cNvPicPr>
          <p:nvPr/>
        </p:nvPicPr>
        <p:blipFill rotWithShape="1">
          <a:blip r:embed="rId2"/>
          <a:srcRect l="-1" r="48663"/>
          <a:stretch/>
        </p:blipFill>
        <p:spPr>
          <a:xfrm>
            <a:off x="745683" y="3234650"/>
            <a:ext cx="5338528" cy="1824824"/>
          </a:xfrm>
          <a:prstGeom prst="rect">
            <a:avLst/>
          </a:prstGeom>
        </p:spPr>
      </p:pic>
      <p:pic>
        <p:nvPicPr>
          <p:cNvPr id="4" name="図 3"/>
          <p:cNvPicPr>
            <a:picLocks noChangeAspect="1"/>
          </p:cNvPicPr>
          <p:nvPr/>
        </p:nvPicPr>
        <p:blipFill rotWithShape="1">
          <a:blip r:embed="rId3"/>
          <a:srcRect l="64910"/>
          <a:stretch/>
        </p:blipFill>
        <p:spPr>
          <a:xfrm>
            <a:off x="6215827" y="3234650"/>
            <a:ext cx="1997586" cy="1824824"/>
          </a:xfrm>
          <a:prstGeom prst="rect">
            <a:avLst/>
          </a:prstGeom>
        </p:spPr>
      </p:pic>
      <p:grpSp>
        <p:nvGrpSpPr>
          <p:cNvPr id="40" name="グループ化 39"/>
          <p:cNvGrpSpPr/>
          <p:nvPr/>
        </p:nvGrpSpPr>
        <p:grpSpPr>
          <a:xfrm>
            <a:off x="5898786" y="3064873"/>
            <a:ext cx="536718" cy="2164377"/>
            <a:chOff x="4861708" y="3132951"/>
            <a:chExt cx="536718" cy="2164377"/>
          </a:xfrm>
        </p:grpSpPr>
        <p:sp>
          <p:nvSpPr>
            <p:cNvPr id="20" name="フリーフォーム 19"/>
            <p:cNvSpPr/>
            <p:nvPr/>
          </p:nvSpPr>
          <p:spPr bwMode="auto">
            <a:xfrm>
              <a:off x="4861708" y="3132951"/>
              <a:ext cx="377855" cy="2146610"/>
            </a:xfrm>
            <a:custGeom>
              <a:avLst/>
              <a:gdLst>
                <a:gd name="connsiteX0" fmla="*/ 356839 w 457205"/>
                <a:gd name="connsiteY0" fmla="*/ 0 h 1951464"/>
                <a:gd name="connsiteX1" fmla="*/ 11151 w 457205"/>
                <a:gd name="connsiteY1" fmla="*/ 557561 h 1951464"/>
                <a:gd name="connsiteX2" fmla="*/ 457200 w 457205"/>
                <a:gd name="connsiteY2" fmla="*/ 1248937 h 1951464"/>
                <a:gd name="connsiteX3" fmla="*/ 0 w 457205"/>
                <a:gd name="connsiteY3" fmla="*/ 1951464 h 1951464"/>
              </a:gdLst>
              <a:ahLst/>
              <a:cxnLst>
                <a:cxn ang="0">
                  <a:pos x="connsiteX0" y="connsiteY0"/>
                </a:cxn>
                <a:cxn ang="0">
                  <a:pos x="connsiteX1" y="connsiteY1"/>
                </a:cxn>
                <a:cxn ang="0">
                  <a:pos x="connsiteX2" y="connsiteY2"/>
                </a:cxn>
                <a:cxn ang="0">
                  <a:pos x="connsiteX3" y="connsiteY3"/>
                </a:cxn>
              </a:cxnLst>
              <a:rect l="l" t="t" r="r" b="b"/>
              <a:pathLst>
                <a:path w="457205" h="1951464">
                  <a:moveTo>
                    <a:pt x="356839" y="0"/>
                  </a:moveTo>
                  <a:cubicBezTo>
                    <a:pt x="175631" y="174702"/>
                    <a:pt x="-5576" y="349405"/>
                    <a:pt x="11151" y="557561"/>
                  </a:cubicBezTo>
                  <a:cubicBezTo>
                    <a:pt x="27878" y="765717"/>
                    <a:pt x="459058" y="1016620"/>
                    <a:pt x="457200" y="1248937"/>
                  </a:cubicBezTo>
                  <a:cubicBezTo>
                    <a:pt x="455342" y="1481254"/>
                    <a:pt x="227671" y="1716359"/>
                    <a:pt x="0" y="1951464"/>
                  </a:cubicBezTo>
                </a:path>
              </a:pathLst>
            </a:custGeom>
            <a:noFill/>
            <a:ln w="12700">
              <a:solidFill>
                <a:schemeClr val="tx1"/>
              </a:solidFill>
            </a:ln>
            <a:effectLst/>
            <a:extLst/>
          </p:spPr>
          <p:txBody>
            <a:bodyPr rtlCol="0" anchor="ctr"/>
            <a:lstStyle/>
            <a:p>
              <a:pPr algn="ctr"/>
              <a:endParaRPr kumimoji="1" lang="ja-JP" altLang="en-US"/>
            </a:p>
          </p:txBody>
        </p:sp>
        <p:sp>
          <p:nvSpPr>
            <p:cNvPr id="21" name="フリーフォーム 20"/>
            <p:cNvSpPr/>
            <p:nvPr/>
          </p:nvSpPr>
          <p:spPr bwMode="auto">
            <a:xfrm>
              <a:off x="5020571" y="3150718"/>
              <a:ext cx="377855" cy="2146610"/>
            </a:xfrm>
            <a:custGeom>
              <a:avLst/>
              <a:gdLst>
                <a:gd name="connsiteX0" fmla="*/ 356839 w 457205"/>
                <a:gd name="connsiteY0" fmla="*/ 0 h 1951464"/>
                <a:gd name="connsiteX1" fmla="*/ 11151 w 457205"/>
                <a:gd name="connsiteY1" fmla="*/ 557561 h 1951464"/>
                <a:gd name="connsiteX2" fmla="*/ 457200 w 457205"/>
                <a:gd name="connsiteY2" fmla="*/ 1248937 h 1951464"/>
                <a:gd name="connsiteX3" fmla="*/ 0 w 457205"/>
                <a:gd name="connsiteY3" fmla="*/ 1951464 h 1951464"/>
              </a:gdLst>
              <a:ahLst/>
              <a:cxnLst>
                <a:cxn ang="0">
                  <a:pos x="connsiteX0" y="connsiteY0"/>
                </a:cxn>
                <a:cxn ang="0">
                  <a:pos x="connsiteX1" y="connsiteY1"/>
                </a:cxn>
                <a:cxn ang="0">
                  <a:pos x="connsiteX2" y="connsiteY2"/>
                </a:cxn>
                <a:cxn ang="0">
                  <a:pos x="connsiteX3" y="connsiteY3"/>
                </a:cxn>
              </a:cxnLst>
              <a:rect l="l" t="t" r="r" b="b"/>
              <a:pathLst>
                <a:path w="457205" h="1951464">
                  <a:moveTo>
                    <a:pt x="356839" y="0"/>
                  </a:moveTo>
                  <a:cubicBezTo>
                    <a:pt x="175631" y="174702"/>
                    <a:pt x="-5576" y="349405"/>
                    <a:pt x="11151" y="557561"/>
                  </a:cubicBezTo>
                  <a:cubicBezTo>
                    <a:pt x="27878" y="765717"/>
                    <a:pt x="459058" y="1016620"/>
                    <a:pt x="457200" y="1248937"/>
                  </a:cubicBezTo>
                  <a:cubicBezTo>
                    <a:pt x="455342" y="1481254"/>
                    <a:pt x="227671" y="1716359"/>
                    <a:pt x="0" y="1951464"/>
                  </a:cubicBezTo>
                </a:path>
              </a:pathLst>
            </a:custGeom>
            <a:noFill/>
            <a:ln w="12700">
              <a:solidFill>
                <a:schemeClr val="tx1"/>
              </a:solidFill>
            </a:ln>
            <a:effectLst/>
            <a:extLst/>
          </p:spPr>
          <p:txBody>
            <a:bodyPr rtlCol="0" anchor="ctr"/>
            <a:lstStyle/>
            <a:p>
              <a:pPr algn="ctr"/>
              <a:endParaRPr kumimoji="1" lang="ja-JP" altLang="en-US"/>
            </a:p>
          </p:txBody>
        </p:sp>
      </p:grpSp>
      <p:sp>
        <p:nvSpPr>
          <p:cNvPr id="5" name="左中かっこ 4"/>
          <p:cNvSpPr/>
          <p:nvPr/>
        </p:nvSpPr>
        <p:spPr bwMode="auto">
          <a:xfrm rot="5400000">
            <a:off x="1744925" y="2998777"/>
            <a:ext cx="216030" cy="1008060"/>
          </a:xfrm>
          <a:prstGeom prst="leftBrace">
            <a:avLst/>
          </a:prstGeom>
          <a:noFill/>
          <a:ln w="38100" cap="flat" cmpd="sng" algn="ctr">
            <a:solidFill>
              <a:schemeClr val="tx1"/>
            </a:solidFill>
            <a:prstDash val="solid"/>
            <a:round/>
            <a:headEnd type="none" w="med" len="med"/>
            <a:tailEnd type="none" w="med" len="med"/>
          </a:ln>
          <a:effectLst/>
          <a:extLst/>
        </p:spPr>
        <p:txBody>
          <a:bodyPr rtlCol="0" anchor="ctr"/>
          <a:lstStyle/>
          <a:p>
            <a:pPr algn="ctr"/>
            <a:endParaRPr kumimoji="1" lang="ja-JP" altLang="en-US"/>
          </a:p>
        </p:txBody>
      </p:sp>
      <p:sp>
        <p:nvSpPr>
          <p:cNvPr id="19" name="左中かっこ 18"/>
          <p:cNvSpPr/>
          <p:nvPr/>
        </p:nvSpPr>
        <p:spPr bwMode="auto">
          <a:xfrm rot="5400000">
            <a:off x="3605833" y="2205587"/>
            <a:ext cx="216030" cy="2594438"/>
          </a:xfrm>
          <a:prstGeom prst="leftBrace">
            <a:avLst/>
          </a:prstGeom>
          <a:noFill/>
          <a:ln w="38100" cap="flat" cmpd="sng" algn="ctr">
            <a:solidFill>
              <a:schemeClr val="tx1"/>
            </a:solidFill>
            <a:prstDash val="solid"/>
            <a:round/>
            <a:headEnd type="none" w="med" len="med"/>
            <a:tailEnd type="none" w="med" len="med"/>
          </a:ln>
          <a:effectLst/>
          <a:extLst/>
        </p:spPr>
        <p:txBody>
          <a:bodyPr rtlCol="0" anchor="ctr"/>
          <a:lstStyle/>
          <a:p>
            <a:pPr algn="ctr"/>
            <a:endParaRPr kumimoji="1" lang="ja-JP" altLang="en-US"/>
          </a:p>
        </p:txBody>
      </p:sp>
      <p:sp>
        <p:nvSpPr>
          <p:cNvPr id="28" name="左中かっこ 27"/>
          <p:cNvSpPr/>
          <p:nvPr/>
        </p:nvSpPr>
        <p:spPr bwMode="auto">
          <a:xfrm rot="5400000">
            <a:off x="5721488" y="2744030"/>
            <a:ext cx="216030" cy="1517554"/>
          </a:xfrm>
          <a:prstGeom prst="leftBrace">
            <a:avLst/>
          </a:prstGeom>
          <a:noFill/>
          <a:ln w="38100" cap="flat" cmpd="sng" algn="ctr">
            <a:solidFill>
              <a:schemeClr val="tx1"/>
            </a:solidFill>
            <a:prstDash val="solid"/>
            <a:round/>
            <a:headEnd type="none" w="med" len="med"/>
            <a:tailEnd type="none" w="med" len="med"/>
          </a:ln>
          <a:effectLst/>
          <a:extLst/>
        </p:spPr>
        <p:txBody>
          <a:bodyPr rtlCol="0" anchor="ctr"/>
          <a:lstStyle/>
          <a:p>
            <a:pPr algn="ctr"/>
            <a:endParaRPr kumimoji="1" lang="ja-JP" altLang="en-US"/>
          </a:p>
        </p:txBody>
      </p:sp>
      <p:sp>
        <p:nvSpPr>
          <p:cNvPr id="30" name="左中かっこ 29"/>
          <p:cNvSpPr/>
          <p:nvPr/>
        </p:nvSpPr>
        <p:spPr bwMode="auto">
          <a:xfrm rot="5400000">
            <a:off x="7273352" y="2783684"/>
            <a:ext cx="216030" cy="1438246"/>
          </a:xfrm>
          <a:prstGeom prst="leftBrace">
            <a:avLst/>
          </a:prstGeom>
          <a:noFill/>
          <a:ln w="38100" cap="flat" cmpd="sng" algn="ctr">
            <a:solidFill>
              <a:schemeClr val="tx1"/>
            </a:solidFill>
            <a:prstDash val="solid"/>
            <a:round/>
            <a:headEnd type="none" w="med" len="med"/>
            <a:tailEnd type="none" w="med" len="med"/>
          </a:ln>
          <a:effectLst/>
          <a:extLst/>
        </p:spPr>
        <p:txBody>
          <a:bodyPr rtlCol="0" anchor="ctr"/>
          <a:lstStyle/>
          <a:p>
            <a:pPr algn="ctr"/>
            <a:endParaRPr kumimoji="1" lang="ja-JP" altLang="en-US"/>
          </a:p>
        </p:txBody>
      </p:sp>
      <p:sp>
        <p:nvSpPr>
          <p:cNvPr id="23" name="楕円 22"/>
          <p:cNvSpPr/>
          <p:nvPr/>
        </p:nvSpPr>
        <p:spPr bwMode="auto">
          <a:xfrm>
            <a:off x="1672940" y="3066313"/>
            <a:ext cx="360000" cy="360000"/>
          </a:xfrm>
          <a:prstGeom prst="ellips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a:solidFill>
                  <a:schemeClr val="bg1"/>
                </a:solidFill>
                <a:latin typeface="+mn-ea"/>
              </a:rPr>
              <a:t>1</a:t>
            </a:r>
            <a:endParaRPr kumimoji="1" lang="ja-JP" altLang="en-US" b="1" dirty="0" smtClean="0">
              <a:solidFill>
                <a:schemeClr val="bg1"/>
              </a:solidFill>
              <a:latin typeface="+mn-ea"/>
            </a:endParaRPr>
          </a:p>
        </p:txBody>
      </p:sp>
      <p:sp>
        <p:nvSpPr>
          <p:cNvPr id="24" name="楕円 23"/>
          <p:cNvSpPr/>
          <p:nvPr/>
        </p:nvSpPr>
        <p:spPr bwMode="auto">
          <a:xfrm>
            <a:off x="3538510" y="3066313"/>
            <a:ext cx="360000" cy="360000"/>
          </a:xfrm>
          <a:prstGeom prst="ellips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smtClean="0">
                <a:solidFill>
                  <a:schemeClr val="bg1"/>
                </a:solidFill>
                <a:latin typeface="+mn-ea"/>
              </a:rPr>
              <a:t>2</a:t>
            </a:r>
            <a:endParaRPr kumimoji="1" lang="ja-JP" altLang="en-US" b="1" dirty="0" smtClean="0">
              <a:solidFill>
                <a:schemeClr val="bg1"/>
              </a:solidFill>
              <a:latin typeface="+mn-ea"/>
            </a:endParaRPr>
          </a:p>
        </p:txBody>
      </p:sp>
      <p:sp>
        <p:nvSpPr>
          <p:cNvPr id="26" name="楕円 25"/>
          <p:cNvSpPr/>
          <p:nvPr/>
        </p:nvSpPr>
        <p:spPr bwMode="auto">
          <a:xfrm>
            <a:off x="7202460" y="3066802"/>
            <a:ext cx="360000" cy="360000"/>
          </a:xfrm>
          <a:prstGeom prst="ellips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chemeClr val="bg1"/>
                </a:solidFill>
                <a:latin typeface="+mn-ea"/>
              </a:rPr>
              <a:t>４</a:t>
            </a:r>
            <a:endParaRPr kumimoji="1" lang="ja-JP" altLang="en-US" b="1" dirty="0" smtClean="0">
              <a:solidFill>
                <a:schemeClr val="bg1"/>
              </a:solidFill>
              <a:latin typeface="+mn-ea"/>
            </a:endParaRPr>
          </a:p>
        </p:txBody>
      </p:sp>
      <p:sp>
        <p:nvSpPr>
          <p:cNvPr id="25" name="楕円 24"/>
          <p:cNvSpPr/>
          <p:nvPr/>
        </p:nvSpPr>
        <p:spPr bwMode="auto">
          <a:xfrm>
            <a:off x="5636960" y="3066313"/>
            <a:ext cx="360000" cy="360000"/>
          </a:xfrm>
          <a:prstGeom prst="ellips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en-US" altLang="ja-JP" b="1" dirty="0" smtClean="0">
                <a:solidFill>
                  <a:schemeClr val="bg1"/>
                </a:solidFill>
                <a:latin typeface="+mn-ea"/>
              </a:rPr>
              <a:t>3</a:t>
            </a:r>
            <a:endParaRPr kumimoji="1" lang="ja-JP" altLang="en-US" b="1" dirty="0" smtClean="0">
              <a:solidFill>
                <a:schemeClr val="bg1"/>
              </a:solidFill>
              <a:latin typeface="+mn-ea"/>
            </a:endParaRPr>
          </a:p>
        </p:txBody>
      </p:sp>
    </p:spTree>
    <p:extLst>
      <p:ext uri="{BB962C8B-B14F-4D97-AF65-F5344CB8AC3E}">
        <p14:creationId xmlns:p14="http://schemas.microsoft.com/office/powerpoint/2010/main" val="1322913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ja-JP" altLang="en-US" dirty="0" smtClean="0"/>
              <a:t>以下、赤枠箇所の作業フローについて説明</a:t>
            </a:r>
            <a:endParaRPr lang="en-US" altLang="ja-JP" dirty="0"/>
          </a:p>
        </p:txBody>
      </p:sp>
      <p:sp>
        <p:nvSpPr>
          <p:cNvPr id="4" name="タイトル 3"/>
          <p:cNvSpPr>
            <a:spLocks noGrp="1"/>
          </p:cNvSpPr>
          <p:nvPr>
            <p:ph type="title"/>
          </p:nvPr>
        </p:nvSpPr>
        <p:spPr/>
        <p:txBody>
          <a:bodyPr>
            <a:normAutofit/>
          </a:bodyPr>
          <a:lstStyle/>
          <a:p>
            <a:r>
              <a:rPr lang="en-US" altLang="ja-JP" dirty="0"/>
              <a:t>3.2</a:t>
            </a:r>
            <a:r>
              <a:rPr lang="ja-JP" altLang="en-US" dirty="0"/>
              <a:t>　ルール登録（</a:t>
            </a:r>
            <a:r>
              <a:rPr lang="en-US" altLang="ja-JP" dirty="0" smtClean="0"/>
              <a:t>1/</a:t>
            </a:r>
            <a:r>
              <a:rPr lang="en-US" altLang="ja-JP" dirty="0"/>
              <a:t>3</a:t>
            </a:r>
            <a:r>
              <a:rPr lang="ja-JP" altLang="en-US" dirty="0" smtClean="0"/>
              <a:t>）</a:t>
            </a:r>
            <a:endParaRPr kumimoji="1" lang="ja-JP" altLang="en-US" dirty="0"/>
          </a:p>
        </p:txBody>
      </p:sp>
      <p:graphicFrame>
        <p:nvGraphicFramePr>
          <p:cNvPr id="18" name="表 17"/>
          <p:cNvGraphicFramePr>
            <a:graphicFrameLocks noGrp="1"/>
          </p:cNvGraphicFramePr>
          <p:nvPr>
            <p:extLst>
              <p:ext uri="{D42A27DB-BD31-4B8C-83A1-F6EECF244321}">
                <p14:modId xmlns:p14="http://schemas.microsoft.com/office/powerpoint/2010/main" val="3077359850"/>
              </p:ext>
            </p:extLst>
          </p:nvPr>
        </p:nvGraphicFramePr>
        <p:xfrm>
          <a:off x="514040" y="1484730"/>
          <a:ext cx="8306550" cy="574230"/>
        </p:xfrm>
        <a:graphic>
          <a:graphicData uri="http://schemas.openxmlformats.org/drawingml/2006/table">
            <a:tbl>
              <a:tblPr firstRow="1" bandRow="1">
                <a:tableStyleId>{5C22544A-7EE6-4342-B048-85BDC9FD1C3A}</a:tableStyleId>
              </a:tblPr>
              <a:tblGrid>
                <a:gridCol w="4778103">
                  <a:extLst>
                    <a:ext uri="{9D8B030D-6E8A-4147-A177-3AD203B41FA5}">
                      <a16:colId xmlns:a16="http://schemas.microsoft.com/office/drawing/2014/main" val="772907950"/>
                    </a:ext>
                  </a:extLst>
                </a:gridCol>
                <a:gridCol w="2304277">
                  <a:extLst>
                    <a:ext uri="{9D8B030D-6E8A-4147-A177-3AD203B41FA5}">
                      <a16:colId xmlns:a16="http://schemas.microsoft.com/office/drawing/2014/main" val="2362345457"/>
                    </a:ext>
                  </a:extLst>
                </a:gridCol>
                <a:gridCol w="1224170">
                  <a:extLst>
                    <a:ext uri="{9D8B030D-6E8A-4147-A177-3AD203B41FA5}">
                      <a16:colId xmlns:a16="http://schemas.microsoft.com/office/drawing/2014/main" val="2737096538"/>
                    </a:ext>
                  </a:extLst>
                </a:gridCol>
              </a:tblGrid>
              <a:tr h="574230">
                <a:tc>
                  <a:txBody>
                    <a:bodyPr/>
                    <a:lstStyle/>
                    <a:p>
                      <a:pPr algn="ctr"/>
                      <a:r>
                        <a:rPr kumimoji="1" lang="ja-JP" altLang="en-US" dirty="0" smtClean="0">
                          <a:solidFill>
                            <a:schemeClr val="bg1"/>
                          </a:solidFill>
                        </a:rPr>
                        <a:t>作業フロー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bl>
          </a:graphicData>
        </a:graphic>
      </p:graphicFrame>
      <p:sp>
        <p:nvSpPr>
          <p:cNvPr id="19" name="正方形/長方形 18"/>
          <p:cNvSpPr/>
          <p:nvPr/>
        </p:nvSpPr>
        <p:spPr bwMode="auto">
          <a:xfrm>
            <a:off x="514040" y="2136477"/>
            <a:ext cx="8306550" cy="3675101"/>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21" name="正方形/長方形 20"/>
          <p:cNvSpPr/>
          <p:nvPr/>
        </p:nvSpPr>
        <p:spPr bwMode="auto">
          <a:xfrm>
            <a:off x="7648340" y="1613029"/>
            <a:ext cx="1174720" cy="4198549"/>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r>
              <a:rPr lang="ja-JP" altLang="en-US" b="1" dirty="0" smtClean="0">
                <a:solidFill>
                  <a:srgbClr val="FF0000"/>
                </a:solidFill>
                <a:latin typeface="+mn-ea"/>
              </a:rPr>
              <a:t>ルール</a:t>
            </a:r>
            <a:endParaRPr lang="ja-JP" altLang="en-US" b="1" dirty="0">
              <a:solidFill>
                <a:srgbClr val="FF0000"/>
              </a:solidFill>
              <a:latin typeface="+mn-ea"/>
            </a:endParaRPr>
          </a:p>
        </p:txBody>
      </p:sp>
      <p:sp>
        <p:nvSpPr>
          <p:cNvPr id="8" name="正方形/長方形 7"/>
          <p:cNvSpPr/>
          <p:nvPr/>
        </p:nvSpPr>
        <p:spPr bwMode="auto">
          <a:xfrm>
            <a:off x="628340" y="2365740"/>
            <a:ext cx="694800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.1</a:t>
            </a:r>
            <a:r>
              <a:rPr kumimoji="1" lang="ja-JP" altLang="en-US" b="1" dirty="0" smtClean="0">
                <a:latin typeface="+mn-ea"/>
              </a:rPr>
              <a:t>　</a:t>
            </a:r>
            <a:r>
              <a:rPr lang="ja-JP" altLang="en-US" b="1" spc="-150" dirty="0" smtClean="0">
                <a:latin typeface="+mn-ea"/>
              </a:rPr>
              <a:t>ディシジョン</a:t>
            </a:r>
            <a:r>
              <a:rPr lang="ja-JP" altLang="en-US" b="1" spc="-150" dirty="0">
                <a:latin typeface="+mn-ea"/>
              </a:rPr>
              <a:t>テーブル</a:t>
            </a:r>
            <a:r>
              <a:rPr lang="ja-JP" altLang="en-US" b="1" spc="-150" dirty="0" smtClean="0">
                <a:latin typeface="+mn-ea"/>
              </a:rPr>
              <a:t>ファイル</a:t>
            </a:r>
            <a:r>
              <a:rPr lang="ja-JP" altLang="en-US" b="1" dirty="0" smtClean="0">
                <a:latin typeface="+mn-ea"/>
              </a:rPr>
              <a:t>の</a:t>
            </a:r>
            <a:r>
              <a:rPr lang="ja-JP" altLang="en-US" b="1" dirty="0">
                <a:latin typeface="+mn-ea"/>
              </a:rPr>
              <a:t>作成</a:t>
            </a:r>
            <a:endParaRPr kumimoji="1" lang="ja-JP" altLang="en-US" b="1" dirty="0" smtClean="0">
              <a:latin typeface="+mn-ea"/>
            </a:endParaRPr>
          </a:p>
        </p:txBody>
      </p:sp>
      <p:sp>
        <p:nvSpPr>
          <p:cNvPr id="9" name="正方形/長方形 8"/>
          <p:cNvSpPr/>
          <p:nvPr/>
        </p:nvSpPr>
        <p:spPr bwMode="auto">
          <a:xfrm>
            <a:off x="628340" y="3357080"/>
            <a:ext cx="694800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solidFill>
                  <a:srgbClr val="FF0000"/>
                </a:solidFill>
                <a:latin typeface="+mn-ea"/>
              </a:rPr>
              <a:t>3</a:t>
            </a:r>
            <a:r>
              <a:rPr kumimoji="1" lang="en-US" altLang="ja-JP" b="1" dirty="0" smtClean="0">
                <a:solidFill>
                  <a:srgbClr val="FF0000"/>
                </a:solidFill>
                <a:latin typeface="+mn-ea"/>
              </a:rPr>
              <a:t>.2</a:t>
            </a:r>
            <a:r>
              <a:rPr kumimoji="1" lang="ja-JP" altLang="en-US" b="1" dirty="0" smtClean="0">
                <a:solidFill>
                  <a:srgbClr val="FF0000"/>
                </a:solidFill>
                <a:latin typeface="+mn-ea"/>
              </a:rPr>
              <a:t>　ルール登録</a:t>
            </a:r>
          </a:p>
        </p:txBody>
      </p:sp>
      <p:sp>
        <p:nvSpPr>
          <p:cNvPr id="10" name="正方形/長方形 9"/>
          <p:cNvSpPr/>
          <p:nvPr/>
        </p:nvSpPr>
        <p:spPr bwMode="auto">
          <a:xfrm>
            <a:off x="5280094" y="3459901"/>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FF0000"/>
                </a:solidFill>
                <a:latin typeface="+mn-ea"/>
              </a:rPr>
              <a:t>ルール</a:t>
            </a:r>
          </a:p>
        </p:txBody>
      </p:sp>
      <p:sp>
        <p:nvSpPr>
          <p:cNvPr id="11" name="正方形/長方形 10"/>
          <p:cNvSpPr/>
          <p:nvPr/>
        </p:nvSpPr>
        <p:spPr bwMode="auto">
          <a:xfrm>
            <a:off x="5285324" y="2457262"/>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spc="-150" dirty="0" smtClean="0">
                <a:solidFill>
                  <a:srgbClr val="002060"/>
                </a:solidFill>
                <a:latin typeface="+mn-ea"/>
              </a:rPr>
              <a:t>ディシジョンテーブル</a:t>
            </a:r>
          </a:p>
        </p:txBody>
      </p:sp>
      <p:sp>
        <p:nvSpPr>
          <p:cNvPr id="12" name="二等辺三角形 11"/>
          <p:cNvSpPr/>
          <p:nvPr/>
        </p:nvSpPr>
        <p:spPr bwMode="auto">
          <a:xfrm rot="10800000">
            <a:off x="2771751" y="3153750"/>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正方形/長方形 12"/>
          <p:cNvSpPr/>
          <p:nvPr/>
        </p:nvSpPr>
        <p:spPr bwMode="auto">
          <a:xfrm>
            <a:off x="628340" y="4343774"/>
            <a:ext cx="6948000" cy="1152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.3</a:t>
            </a:r>
            <a:r>
              <a:rPr kumimoji="1" lang="ja-JP" altLang="en-US" b="1" dirty="0" smtClean="0">
                <a:latin typeface="+mn-ea"/>
              </a:rPr>
              <a:t>　ルール判定</a:t>
            </a:r>
          </a:p>
        </p:txBody>
      </p:sp>
      <p:sp>
        <p:nvSpPr>
          <p:cNvPr id="15" name="正方形/長方形 14"/>
          <p:cNvSpPr/>
          <p:nvPr/>
        </p:nvSpPr>
        <p:spPr bwMode="auto">
          <a:xfrm>
            <a:off x="5285324" y="4435296"/>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リクエスト履歴</a:t>
            </a:r>
            <a:endParaRPr kumimoji="1" lang="ja-JP" altLang="en-US" b="1" dirty="0" smtClean="0">
              <a:solidFill>
                <a:srgbClr val="002060"/>
              </a:solidFill>
              <a:latin typeface="+mn-ea"/>
            </a:endParaRPr>
          </a:p>
        </p:txBody>
      </p:sp>
      <p:sp>
        <p:nvSpPr>
          <p:cNvPr id="16" name="二等辺三角形 15"/>
          <p:cNvSpPr/>
          <p:nvPr/>
        </p:nvSpPr>
        <p:spPr bwMode="auto">
          <a:xfrm rot="10800000">
            <a:off x="2771751" y="4133049"/>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正方形/長方形 16"/>
          <p:cNvSpPr/>
          <p:nvPr/>
        </p:nvSpPr>
        <p:spPr bwMode="auto">
          <a:xfrm>
            <a:off x="5280094" y="4971920"/>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アクション履歴</a:t>
            </a:r>
            <a:endParaRPr kumimoji="1" lang="ja-JP" altLang="en-US" b="1" dirty="0" smtClean="0">
              <a:solidFill>
                <a:srgbClr val="002060"/>
              </a:solidFill>
              <a:latin typeface="+mn-ea"/>
            </a:endParaRPr>
          </a:p>
        </p:txBody>
      </p:sp>
      <p:sp>
        <p:nvSpPr>
          <p:cNvPr id="24" name="フリーフォーム 23"/>
          <p:cNvSpPr/>
          <p:nvPr/>
        </p:nvSpPr>
        <p:spPr bwMode="auto">
          <a:xfrm>
            <a:off x="511570" y="2107945"/>
            <a:ext cx="8309020" cy="3703633"/>
          </a:xfrm>
          <a:custGeom>
            <a:avLst/>
            <a:gdLst>
              <a:gd name="connsiteX0" fmla="*/ 7142000 w 8309020"/>
              <a:gd name="connsiteY0" fmla="*/ 0 h 3703633"/>
              <a:gd name="connsiteX1" fmla="*/ 8309020 w 8309020"/>
              <a:gd name="connsiteY1" fmla="*/ 0 h 3703633"/>
              <a:gd name="connsiteX2" fmla="*/ 8309020 w 8309020"/>
              <a:gd name="connsiteY2" fmla="*/ 3703633 h 3703633"/>
              <a:gd name="connsiteX3" fmla="*/ 7142000 w 8309020"/>
              <a:gd name="connsiteY3" fmla="*/ 3703633 h 3703633"/>
              <a:gd name="connsiteX4" fmla="*/ 7142000 w 8309020"/>
              <a:gd name="connsiteY4" fmla="*/ 2015833 h 3703633"/>
              <a:gd name="connsiteX5" fmla="*/ 0 w 8309020"/>
              <a:gd name="connsiteY5" fmla="*/ 2015833 h 3703633"/>
              <a:gd name="connsiteX6" fmla="*/ 0 w 8309020"/>
              <a:gd name="connsiteY6" fmla="*/ 1151833 h 3703633"/>
              <a:gd name="connsiteX7" fmla="*/ 7142000 w 8309020"/>
              <a:gd name="connsiteY7" fmla="*/ 1151833 h 370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9020" h="3703633">
                <a:moveTo>
                  <a:pt x="7142000" y="0"/>
                </a:moveTo>
                <a:lnTo>
                  <a:pt x="8309020" y="0"/>
                </a:lnTo>
                <a:lnTo>
                  <a:pt x="8309020" y="3703633"/>
                </a:lnTo>
                <a:lnTo>
                  <a:pt x="7142000" y="3703633"/>
                </a:lnTo>
                <a:lnTo>
                  <a:pt x="7142000" y="2015833"/>
                </a:lnTo>
                <a:lnTo>
                  <a:pt x="0" y="2015833"/>
                </a:lnTo>
                <a:lnTo>
                  <a:pt x="0" y="1151833"/>
                </a:lnTo>
                <a:lnTo>
                  <a:pt x="7142000" y="1151833"/>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13736720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sz="quarter" idx="10"/>
          </p:nvPr>
        </p:nvSpPr>
        <p:spPr/>
        <p:txBody>
          <a:bodyPr/>
          <a:lstStyle/>
          <a:p>
            <a:r>
              <a:rPr lang="ja-JP" altLang="en-US" dirty="0" smtClean="0"/>
              <a:t>「ステージング」と「プロダクション」</a:t>
            </a:r>
            <a:endParaRPr lang="en-US" altLang="ja-JP" i="1" dirty="0" smtClean="0"/>
          </a:p>
          <a:p>
            <a:pPr lvl="1"/>
            <a:endParaRPr lang="en-US" altLang="ja-JP" dirty="0" smtClean="0"/>
          </a:p>
          <a:p>
            <a:pPr lvl="1"/>
            <a:r>
              <a:rPr lang="ja-JP" altLang="en-US" dirty="0" smtClean="0"/>
              <a:t>ルールを本番環境で運用する前に、ステージング環境でテストリクエストすることが可能</a:t>
            </a:r>
            <a:endParaRPr lang="en-US" altLang="ja-JP" dirty="0" smtClean="0"/>
          </a:p>
          <a:p>
            <a:pPr lvl="1"/>
            <a:r>
              <a:rPr kumimoji="1" lang="ja-JP" altLang="en-US" dirty="0" smtClean="0"/>
              <a:t>ルールを検証し問題</a:t>
            </a:r>
            <a:r>
              <a:rPr lang="ja-JP" altLang="en-US" dirty="0"/>
              <a:t>が</a:t>
            </a:r>
            <a:r>
              <a:rPr lang="ja-JP" altLang="en-US" dirty="0" smtClean="0"/>
              <a:t>なければ、プロダクション</a:t>
            </a:r>
            <a:r>
              <a:rPr lang="ja-JP" altLang="en-US" dirty="0"/>
              <a:t>適用に</a:t>
            </a:r>
            <a:r>
              <a:rPr lang="ja-JP" altLang="en-US" dirty="0" smtClean="0"/>
              <a:t>ステータスを遷移させ本番環境で使用する（検証段階ではアクションは実行されない）</a:t>
            </a:r>
            <a:endParaRPr lang="en-US" altLang="ja-JP" dirty="0" smtClean="0"/>
          </a:p>
          <a:p>
            <a:pPr lvl="1"/>
            <a:r>
              <a:rPr lang="ja-JP" altLang="en-US" dirty="0" smtClean="0"/>
              <a:t>プロダクション適用ルールに該当するメッセージが</a:t>
            </a:r>
            <a:r>
              <a:rPr lang="en-US" altLang="ja-JP" dirty="0" smtClean="0"/>
              <a:t>OASE</a:t>
            </a:r>
            <a:r>
              <a:rPr lang="ja-JP" altLang="en-US" dirty="0" smtClean="0"/>
              <a:t>に投入された場合、ルールマッチングののちアクションが実行される</a:t>
            </a:r>
            <a:endParaRPr kumimoji="1" lang="ja-JP" altLang="en-US" dirty="0"/>
          </a:p>
        </p:txBody>
      </p:sp>
      <p:sp>
        <p:nvSpPr>
          <p:cNvPr id="2" name="タイトル 1"/>
          <p:cNvSpPr>
            <a:spLocks noGrp="1"/>
          </p:cNvSpPr>
          <p:nvPr>
            <p:ph type="title"/>
          </p:nvPr>
        </p:nvSpPr>
        <p:spPr/>
        <p:txBody>
          <a:bodyPr>
            <a:normAutofit/>
          </a:bodyPr>
          <a:lstStyle/>
          <a:p>
            <a:r>
              <a:rPr lang="en-US" altLang="ja-JP" dirty="0" smtClean="0"/>
              <a:t>3.2</a:t>
            </a:r>
            <a:r>
              <a:rPr lang="ja-JP" altLang="en-US" dirty="0" smtClean="0"/>
              <a:t>　ルール登録（</a:t>
            </a:r>
            <a:r>
              <a:rPr lang="en-US" altLang="ja-JP" dirty="0"/>
              <a:t>2</a:t>
            </a:r>
            <a:r>
              <a:rPr lang="en-US" altLang="ja-JP" dirty="0" smtClean="0"/>
              <a:t>/3</a:t>
            </a:r>
            <a:r>
              <a:rPr lang="ja-JP" altLang="en-US" dirty="0" smtClean="0"/>
              <a:t>）</a:t>
            </a:r>
            <a:endParaRPr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576839830"/>
              </p:ext>
            </p:extLst>
          </p:nvPr>
        </p:nvGraphicFramePr>
        <p:xfrm>
          <a:off x="539440" y="3016995"/>
          <a:ext cx="8262927" cy="3312460"/>
        </p:xfrm>
        <a:graphic>
          <a:graphicData uri="http://schemas.openxmlformats.org/drawingml/2006/table">
            <a:tbl>
              <a:tblPr firstRow="1" bandRow="1">
                <a:tableStyleId>{5C22544A-7EE6-4342-B048-85BDC9FD1C3A}</a:tableStyleId>
              </a:tblPr>
              <a:tblGrid>
                <a:gridCol w="1620000">
                  <a:extLst>
                    <a:ext uri="{9D8B030D-6E8A-4147-A177-3AD203B41FA5}">
                      <a16:colId xmlns:a16="http://schemas.microsoft.com/office/drawing/2014/main" val="1265401838"/>
                    </a:ext>
                  </a:extLst>
                </a:gridCol>
                <a:gridCol w="1710927">
                  <a:extLst>
                    <a:ext uri="{9D8B030D-6E8A-4147-A177-3AD203B41FA5}">
                      <a16:colId xmlns:a16="http://schemas.microsoft.com/office/drawing/2014/main" val="486085912"/>
                    </a:ext>
                  </a:extLst>
                </a:gridCol>
                <a:gridCol w="4932000">
                  <a:extLst>
                    <a:ext uri="{9D8B030D-6E8A-4147-A177-3AD203B41FA5}">
                      <a16:colId xmlns:a16="http://schemas.microsoft.com/office/drawing/2014/main" val="2621459445"/>
                    </a:ext>
                  </a:extLst>
                </a:gridCol>
              </a:tblGrid>
              <a:tr h="340196">
                <a:tc>
                  <a:txBody>
                    <a:bodyPr/>
                    <a:lstStyle/>
                    <a:p>
                      <a:pPr algn="ctr"/>
                      <a:r>
                        <a:rPr kumimoji="1" lang="ja-JP" altLang="en-US" sz="1600" dirty="0" smtClean="0">
                          <a:latin typeface="+mn-ea"/>
                          <a:ea typeface="+mn-ea"/>
                        </a:rPr>
                        <a:t>ステータス</a:t>
                      </a:r>
                      <a:endParaRPr kumimoji="1" lang="ja-JP" altLang="en-US" sz="160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600" dirty="0" smtClean="0">
                          <a:latin typeface="+mn-ea"/>
                          <a:ea typeface="+mn-ea"/>
                        </a:rPr>
                        <a:t>フロー</a:t>
                      </a:r>
                      <a:endParaRPr kumimoji="1" lang="ja-JP" altLang="en-US" sz="1600" dirty="0">
                        <a:latin typeface="+mn-ea"/>
                        <a:ea typeface="+mn-ea"/>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tc>
                  <a:txBody>
                    <a:bodyPr/>
                    <a:lstStyle/>
                    <a:p>
                      <a:pPr algn="ctr"/>
                      <a:r>
                        <a:rPr kumimoji="1" lang="ja-JP" altLang="en-US" sz="1600" dirty="0" smtClean="0">
                          <a:latin typeface="+mn-ea"/>
                          <a:ea typeface="+mn-ea"/>
                        </a:rPr>
                        <a:t>詳細</a:t>
                      </a:r>
                      <a:endParaRPr kumimoji="1" lang="ja-JP" altLang="en-US" sz="1600" dirty="0">
                        <a:latin typeface="+mn-ea"/>
                        <a:ea typeface="+mn-ea"/>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426563500"/>
                  </a:ext>
                </a:extLst>
              </a:tr>
              <a:tr h="1486132">
                <a:tc>
                  <a:txBody>
                    <a:bodyPr/>
                    <a:lstStyle/>
                    <a:p>
                      <a:pPr algn="l"/>
                      <a:r>
                        <a:rPr kumimoji="1" lang="ja-JP" altLang="en-US" sz="1600" b="1" dirty="0" smtClean="0">
                          <a:solidFill>
                            <a:srgbClr val="F7FBFF"/>
                          </a:solidFill>
                          <a:latin typeface="+mn-ea"/>
                          <a:ea typeface="+mn-ea"/>
                        </a:rPr>
                        <a:t>ステージング</a:t>
                      </a:r>
                      <a:endParaRPr kumimoji="1" lang="ja-JP" altLang="en-US" sz="1600" b="1" dirty="0">
                        <a:solidFill>
                          <a:srgbClr val="F7FBFF"/>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pPr algn="ctr"/>
                      <a:r>
                        <a:rPr kumimoji="1" lang="ja-JP" altLang="en-US" sz="1600" dirty="0" smtClean="0">
                          <a:solidFill>
                            <a:srgbClr val="0A3368"/>
                          </a:solidFill>
                          <a:latin typeface="+mn-ea"/>
                          <a:ea typeface="+mn-ea"/>
                        </a:rPr>
                        <a:t>テスト環境</a:t>
                      </a:r>
                      <a:endParaRPr kumimoji="1" lang="ja-JP" altLang="en-US" sz="1600" dirty="0">
                        <a:solidFill>
                          <a:srgbClr val="0A3368"/>
                        </a:solidFill>
                        <a:latin typeface="+mn-ea"/>
                        <a:ea typeface="+mn-ea"/>
                      </a:endParaRPr>
                    </a:p>
                  </a:txBody>
                  <a:tcP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400" b="1" dirty="0" smtClean="0">
                          <a:solidFill>
                            <a:srgbClr val="0A3368"/>
                          </a:solidFill>
                          <a:latin typeface="+mn-ea"/>
                          <a:ea typeface="+mn-ea"/>
                        </a:rPr>
                        <a:t>検証結果をもって「プロダクション」にステータス遷移</a:t>
                      </a:r>
                      <a:endParaRPr kumimoji="1" lang="en-US" altLang="ja-JP" sz="1400" b="1" dirty="0" smtClean="0">
                        <a:solidFill>
                          <a:srgbClr val="0A3368"/>
                        </a:solidFill>
                        <a:latin typeface="+mn-ea"/>
                        <a:ea typeface="+mn-ea"/>
                      </a:endParaRPr>
                    </a:p>
                    <a:p>
                      <a:pPr marL="0" indent="0">
                        <a:buFont typeface="Arial" panose="020B0604020202020204" pitchFamily="34" charset="0"/>
                        <a:buNone/>
                      </a:pPr>
                      <a:endParaRPr kumimoji="1" lang="en-US" altLang="ja-JP" sz="1400" dirty="0" smtClean="0">
                        <a:latin typeface="+mn-ea"/>
                        <a:ea typeface="+mn-ea"/>
                      </a:endParaRPr>
                    </a:p>
                    <a:p>
                      <a:pPr marL="285750" indent="-285750">
                        <a:buFont typeface="Arial" panose="020B0604020202020204" pitchFamily="34" charset="0"/>
                        <a:buChar char="•"/>
                      </a:pPr>
                      <a:r>
                        <a:rPr kumimoji="1" lang="ja-JP" altLang="en-US" sz="1400" dirty="0" smtClean="0">
                          <a:latin typeface="+mn-ea"/>
                          <a:ea typeface="+mn-ea"/>
                        </a:rPr>
                        <a:t>ディシジョンテーブルファイルをアップロード</a:t>
                      </a:r>
                      <a:endParaRPr kumimoji="1" lang="en-US" altLang="ja-JP" sz="1400" dirty="0" smtClean="0">
                        <a:latin typeface="+mn-ea"/>
                        <a:ea typeface="+mn-ea"/>
                      </a:endParaRPr>
                    </a:p>
                    <a:p>
                      <a:pPr marL="285750" indent="-285750">
                        <a:buFont typeface="Arial" panose="020B0604020202020204" pitchFamily="34" charset="0"/>
                        <a:buChar char="•"/>
                      </a:pPr>
                      <a:r>
                        <a:rPr kumimoji="1" lang="ja-JP" altLang="en-US" sz="1400" dirty="0" smtClean="0">
                          <a:latin typeface="+mn-ea"/>
                          <a:ea typeface="+mn-ea"/>
                        </a:rPr>
                        <a:t>テストリクエストを実施し、ルールの検証が可能</a:t>
                      </a:r>
                      <a:endParaRPr kumimoji="1" lang="en-US" altLang="ja-JP" sz="1400" dirty="0" smtClean="0">
                        <a:latin typeface="+mn-ea"/>
                        <a:ea typeface="+mn-ea"/>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8232470"/>
                  </a:ext>
                </a:extLst>
              </a:tr>
              <a:tr h="1486132">
                <a:tc>
                  <a:txBody>
                    <a:bodyPr/>
                    <a:lstStyle/>
                    <a:p>
                      <a:pPr algn="l"/>
                      <a:r>
                        <a:rPr kumimoji="1" lang="ja-JP" altLang="en-US" sz="1600" b="1" dirty="0" smtClean="0">
                          <a:solidFill>
                            <a:srgbClr val="E7FFF2"/>
                          </a:solidFill>
                          <a:latin typeface="+mn-ea"/>
                          <a:ea typeface="+mn-ea"/>
                        </a:rPr>
                        <a:t>プロダクション</a:t>
                      </a:r>
                      <a:endParaRPr kumimoji="1" lang="ja-JP" altLang="en-US" sz="1600" b="1" dirty="0">
                        <a:solidFill>
                          <a:srgbClr val="E7FFF2"/>
                        </a:solidFill>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ctr"/>
                      <a:r>
                        <a:rPr kumimoji="1" lang="ja-JP" altLang="en-US" sz="1600" dirty="0" smtClean="0">
                          <a:solidFill>
                            <a:srgbClr val="00B050"/>
                          </a:solidFill>
                          <a:latin typeface="+mn-ea"/>
                          <a:ea typeface="+mn-ea"/>
                        </a:rPr>
                        <a:t>本番環境</a:t>
                      </a:r>
                      <a:endParaRPr kumimoji="1" lang="ja-JP" altLang="en-US" sz="1600" dirty="0">
                        <a:solidFill>
                          <a:srgbClr val="00B050"/>
                        </a:solidFill>
                        <a:latin typeface="+mn-ea"/>
                        <a:ea typeface="+mn-ea"/>
                      </a:endParaRPr>
                    </a:p>
                  </a:txBody>
                  <a:tcPr anchor="b">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indent="0" algn="ctr">
                        <a:buFont typeface="Arial" panose="020B0604020202020204" pitchFamily="34" charset="0"/>
                        <a:buNone/>
                      </a:pPr>
                      <a:r>
                        <a:rPr kumimoji="1" lang="ja-JP" altLang="en-US" sz="1400" b="1" dirty="0" smtClean="0">
                          <a:solidFill>
                            <a:srgbClr val="00B050"/>
                          </a:solidFill>
                          <a:latin typeface="+mn-ea"/>
                          <a:ea typeface="+mn-ea"/>
                        </a:rPr>
                        <a:t>ステージング環境でテスト済みのものが</a:t>
                      </a:r>
                      <a:r>
                        <a:rPr kumimoji="1" lang="en-US" altLang="ja-JP" sz="1400" b="1" dirty="0" smtClean="0">
                          <a:solidFill>
                            <a:srgbClr val="00B050"/>
                          </a:solidFill>
                          <a:latin typeface="+mn-ea"/>
                          <a:ea typeface="+mn-ea"/>
                        </a:rPr>
                        <a:t/>
                      </a:r>
                      <a:br>
                        <a:rPr kumimoji="1" lang="en-US" altLang="ja-JP" sz="1400" b="1" dirty="0" smtClean="0">
                          <a:solidFill>
                            <a:srgbClr val="00B050"/>
                          </a:solidFill>
                          <a:latin typeface="+mn-ea"/>
                          <a:ea typeface="+mn-ea"/>
                        </a:rPr>
                      </a:br>
                      <a:r>
                        <a:rPr kumimoji="1" lang="ja-JP" altLang="en-US" sz="1400" b="1" dirty="0" smtClean="0">
                          <a:solidFill>
                            <a:srgbClr val="00B050"/>
                          </a:solidFill>
                          <a:latin typeface="+mn-ea"/>
                          <a:ea typeface="+mn-ea"/>
                        </a:rPr>
                        <a:t>「プロダクション適用ルール」として本番運用される</a:t>
                      </a:r>
                      <a:endParaRPr kumimoji="1" lang="en-US" altLang="ja-JP" sz="1400" b="1" dirty="0" smtClean="0">
                        <a:solidFill>
                          <a:srgbClr val="00B050"/>
                        </a:solidFill>
                        <a:latin typeface="+mn-ea"/>
                        <a:ea typeface="+mn-ea"/>
                      </a:endParaRPr>
                    </a:p>
                    <a:p>
                      <a:pPr marL="285750" indent="-285750">
                        <a:buFont typeface="Arial" panose="020B0604020202020204" pitchFamily="34" charset="0"/>
                        <a:buChar char="•"/>
                      </a:pPr>
                      <a:endParaRPr kumimoji="1" lang="en-US" altLang="ja-JP" sz="1400" dirty="0" smtClean="0">
                        <a:latin typeface="+mn-ea"/>
                        <a:ea typeface="+mn-ea"/>
                      </a:endParaRPr>
                    </a:p>
                    <a:p>
                      <a:pPr marL="285750" indent="-285750">
                        <a:buFont typeface="Arial" panose="020B0604020202020204" pitchFamily="34" charset="0"/>
                        <a:buChar char="•"/>
                      </a:pPr>
                      <a:r>
                        <a:rPr kumimoji="1" lang="ja-JP" altLang="en-US" sz="1400" dirty="0" smtClean="0">
                          <a:latin typeface="+mn-ea"/>
                          <a:ea typeface="+mn-ea"/>
                        </a:rPr>
                        <a:t>リクエストを受けルールマッチングが実行される</a:t>
                      </a:r>
                      <a:endParaRPr kumimoji="1" lang="en-US" altLang="ja-JP" sz="1400" dirty="0" smtClean="0">
                        <a:latin typeface="+mn-ea"/>
                        <a:ea typeface="+mn-ea"/>
                      </a:endParaRPr>
                    </a:p>
                    <a:p>
                      <a:pPr marL="285750" indent="-285750">
                        <a:buFont typeface="Arial" panose="020B0604020202020204" pitchFamily="34" charset="0"/>
                        <a:buChar char="•"/>
                      </a:pPr>
                      <a:r>
                        <a:rPr kumimoji="1" lang="ja-JP" altLang="en-US" sz="1400" dirty="0" smtClean="0">
                          <a:latin typeface="+mn-ea"/>
                          <a:ea typeface="+mn-ea"/>
                        </a:rPr>
                        <a:t>ルールがマッチングした場合、ディシジョンテーブルファイルに登録されているアクション内容が実行される</a:t>
                      </a:r>
                      <a:endParaRPr kumimoji="1" lang="ja-JP" altLang="en-US" sz="1400" dirty="0">
                        <a:latin typeface="+mn-ea"/>
                        <a:ea typeface="+mn-ea"/>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92403998"/>
                  </a:ext>
                </a:extLst>
              </a:tr>
            </a:tbl>
          </a:graphicData>
        </a:graphic>
      </p:graphicFrame>
      <p:sp>
        <p:nvSpPr>
          <p:cNvPr id="5" name="フローチャート: 内部記憶 4"/>
          <p:cNvSpPr/>
          <p:nvPr/>
        </p:nvSpPr>
        <p:spPr bwMode="auto">
          <a:xfrm>
            <a:off x="2375950" y="3693366"/>
            <a:ext cx="1296000" cy="654636"/>
          </a:xfrm>
          <a:prstGeom prst="flowChartInternalStorage">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ディシジョン</a:t>
            </a:r>
            <a:endParaRPr kumimoji="1" lang="en-US" altLang="ja-JP" sz="1400" b="1" dirty="0" smtClean="0">
              <a:latin typeface="+mn-ea"/>
            </a:endParaRPr>
          </a:p>
          <a:p>
            <a:pPr algn="ctr"/>
            <a:r>
              <a:rPr kumimoji="1" lang="ja-JP" altLang="en-US" sz="1400" b="1" dirty="0" smtClean="0">
                <a:latin typeface="+mn-ea"/>
              </a:rPr>
              <a:t>テーブル</a:t>
            </a:r>
          </a:p>
        </p:txBody>
      </p:sp>
      <p:sp>
        <p:nvSpPr>
          <p:cNvPr id="19" name="フローチャート: 内部記憶 18"/>
          <p:cNvSpPr/>
          <p:nvPr/>
        </p:nvSpPr>
        <p:spPr bwMode="auto">
          <a:xfrm>
            <a:off x="2375950" y="5314769"/>
            <a:ext cx="1296000" cy="654636"/>
          </a:xfrm>
          <a:prstGeom prst="flowChartInternalStorage">
            <a:avLst/>
          </a:prstGeom>
          <a:solidFill>
            <a:schemeClr val="bg1"/>
          </a:solidFill>
          <a:ln w="12700">
            <a:solidFill>
              <a:schemeClr val="tx1"/>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sz="1400" b="1" dirty="0" smtClean="0">
                <a:latin typeface="+mn-ea"/>
              </a:rPr>
              <a:t>ディシジョン</a:t>
            </a:r>
            <a:endParaRPr kumimoji="1" lang="en-US" altLang="ja-JP" sz="1400" b="1" dirty="0" smtClean="0">
              <a:latin typeface="+mn-ea"/>
            </a:endParaRPr>
          </a:p>
          <a:p>
            <a:pPr algn="ctr"/>
            <a:r>
              <a:rPr kumimoji="1" lang="ja-JP" altLang="en-US" sz="1400" b="1" dirty="0" smtClean="0">
                <a:latin typeface="+mn-ea"/>
              </a:rPr>
              <a:t>テーブル</a:t>
            </a:r>
          </a:p>
        </p:txBody>
      </p:sp>
      <p:sp>
        <p:nvSpPr>
          <p:cNvPr id="20" name="右矢印 19"/>
          <p:cNvSpPr/>
          <p:nvPr/>
        </p:nvSpPr>
        <p:spPr bwMode="auto">
          <a:xfrm rot="5400000">
            <a:off x="2679436" y="4071774"/>
            <a:ext cx="689028" cy="1620000"/>
          </a:xfrm>
          <a:prstGeom prst="rightArrow">
            <a:avLst>
              <a:gd name="adj1" fmla="val 71729"/>
              <a:gd name="adj2" fmla="val 67009"/>
            </a:avLst>
          </a:prstGeom>
          <a:solidFill>
            <a:schemeClr val="tx1">
              <a:lumMod val="85000"/>
              <a:lumOff val="15000"/>
            </a:schemeClr>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7" name="テキスト ボックス 6"/>
          <p:cNvSpPr txBox="1"/>
          <p:nvPr/>
        </p:nvSpPr>
        <p:spPr>
          <a:xfrm>
            <a:off x="2482776" y="4594136"/>
            <a:ext cx="1082348" cy="523220"/>
          </a:xfrm>
          <a:prstGeom prst="rect">
            <a:avLst/>
          </a:prstGeom>
          <a:noFill/>
        </p:spPr>
        <p:txBody>
          <a:bodyPr wrap="none" rtlCol="0">
            <a:spAutoFit/>
          </a:bodyPr>
          <a:lstStyle/>
          <a:p>
            <a:pPr algn="ctr"/>
            <a:r>
              <a:rPr kumimoji="1" lang="ja-JP" altLang="en-US" sz="1400" b="1" dirty="0" smtClean="0">
                <a:solidFill>
                  <a:schemeClr val="bg1"/>
                </a:solidFill>
                <a:latin typeface="+mn-ea"/>
              </a:rPr>
              <a:t>ステータス</a:t>
            </a:r>
            <a:endParaRPr kumimoji="1" lang="en-US" altLang="ja-JP" sz="1400" b="1" dirty="0" smtClean="0">
              <a:solidFill>
                <a:schemeClr val="bg1"/>
              </a:solidFill>
              <a:latin typeface="+mn-ea"/>
            </a:endParaRPr>
          </a:p>
          <a:p>
            <a:pPr algn="ctr"/>
            <a:r>
              <a:rPr lang="ja-JP" altLang="en-US" sz="1400" b="1" dirty="0">
                <a:solidFill>
                  <a:schemeClr val="bg1"/>
                </a:solidFill>
                <a:latin typeface="+mn-ea"/>
              </a:rPr>
              <a:t>遷移</a:t>
            </a:r>
            <a:endParaRPr kumimoji="1" lang="ja-JP" altLang="en-US" sz="1400" b="1" dirty="0">
              <a:solidFill>
                <a:schemeClr val="bg1"/>
              </a:solidFill>
              <a:latin typeface="+mn-ea"/>
            </a:endParaRPr>
          </a:p>
        </p:txBody>
      </p:sp>
    </p:spTree>
    <p:extLst>
      <p:ext uri="{BB962C8B-B14F-4D97-AF65-F5344CB8AC3E}">
        <p14:creationId xmlns:p14="http://schemas.microsoft.com/office/powerpoint/2010/main" val="17645262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sz="quarter" idx="10"/>
          </p:nvPr>
        </p:nvSpPr>
        <p:spPr/>
        <p:txBody>
          <a:bodyPr/>
          <a:lstStyle/>
          <a:p>
            <a:r>
              <a:rPr lang="ja-JP" altLang="en-US" dirty="0"/>
              <a:t>作成</a:t>
            </a:r>
            <a:r>
              <a:rPr lang="ja-JP" altLang="en-US" dirty="0" smtClean="0"/>
              <a:t>したルールを「ステージング」環境でテストする</a:t>
            </a:r>
            <a:endParaRPr kumimoji="1" lang="en-US" altLang="ja-JP" dirty="0" smtClean="0"/>
          </a:p>
          <a:p>
            <a:pPr lvl="1"/>
            <a:endParaRPr lang="en-US" altLang="ja-JP" dirty="0" smtClean="0"/>
          </a:p>
          <a:p>
            <a:pPr lvl="1"/>
            <a:r>
              <a:rPr lang="ja-JP" altLang="en-US" dirty="0" smtClean="0"/>
              <a:t>ステージング</a:t>
            </a:r>
            <a:endParaRPr lang="en-US" altLang="ja-JP" dirty="0" smtClean="0"/>
          </a:p>
          <a:p>
            <a:pPr lvl="2"/>
            <a:r>
              <a:rPr lang="ja-JP" altLang="en-US" dirty="0" smtClean="0"/>
              <a:t>ステージング環境では、作成したルールに対しテストでリクエストを実行</a:t>
            </a:r>
            <a:endParaRPr lang="en-US" altLang="ja-JP" dirty="0"/>
          </a:p>
          <a:p>
            <a:pPr lvl="2"/>
            <a:r>
              <a:rPr lang="ja-JP" altLang="en-US" dirty="0" smtClean="0"/>
              <a:t>ルールが</a:t>
            </a:r>
            <a:r>
              <a:rPr lang="ja-JP" altLang="en-US" dirty="0"/>
              <a:t>マッチング</a:t>
            </a:r>
            <a:r>
              <a:rPr lang="ja-JP" altLang="en-US" dirty="0" smtClean="0"/>
              <a:t>した</a:t>
            </a:r>
            <a:r>
              <a:rPr lang="ja-JP" altLang="en-US" dirty="0"/>
              <a:t>場合</a:t>
            </a:r>
            <a:r>
              <a:rPr lang="ja-JP" altLang="en-US" dirty="0" smtClean="0"/>
              <a:t>でもテストリクエストではアクションは実行されない</a:t>
            </a:r>
            <a:endParaRPr lang="en-US" altLang="ja-JP" dirty="0" smtClean="0"/>
          </a:p>
          <a:p>
            <a:pPr lvl="2"/>
            <a:endParaRPr lang="en-US" altLang="ja-JP" dirty="0"/>
          </a:p>
          <a:p>
            <a:pPr lvl="2"/>
            <a:endParaRPr lang="en-US" altLang="ja-JP" dirty="0" smtClean="0"/>
          </a:p>
          <a:p>
            <a:pPr lvl="2"/>
            <a:endParaRPr lang="en-US" altLang="ja-JP" dirty="0"/>
          </a:p>
          <a:p>
            <a:pPr lvl="2"/>
            <a:endParaRPr lang="en-US" altLang="ja-JP" dirty="0" smtClean="0"/>
          </a:p>
          <a:p>
            <a:pPr lvl="2"/>
            <a:endParaRPr lang="en-US" altLang="ja-JP" dirty="0"/>
          </a:p>
          <a:p>
            <a:pPr marL="360000" lvl="2" indent="0">
              <a:buNone/>
            </a:pPr>
            <a:endParaRPr lang="en-US" altLang="ja-JP" dirty="0" smtClean="0"/>
          </a:p>
          <a:p>
            <a:pPr lvl="2"/>
            <a:endParaRPr lang="en-US" altLang="ja-JP" dirty="0" smtClean="0"/>
          </a:p>
          <a:p>
            <a:pPr lvl="2"/>
            <a:r>
              <a:rPr lang="ja-JP" altLang="en-US" dirty="0" smtClean="0"/>
              <a:t>例として</a:t>
            </a:r>
            <a:r>
              <a:rPr lang="ja-JP" altLang="en-US" dirty="0"/>
              <a:t>、</a:t>
            </a:r>
            <a:r>
              <a:rPr lang="ja-JP" altLang="en-US" dirty="0" smtClean="0"/>
              <a:t> </a:t>
            </a:r>
            <a:r>
              <a:rPr lang="en-US" altLang="ja-JP" dirty="0" smtClean="0"/>
              <a:t>”</a:t>
            </a:r>
            <a:r>
              <a:rPr lang="ja-JP" altLang="en-US" dirty="0"/>
              <a:t>アラートレベル「</a:t>
            </a:r>
            <a:r>
              <a:rPr lang="en-US" altLang="ja-JP" dirty="0"/>
              <a:t>Error</a:t>
            </a:r>
            <a:r>
              <a:rPr lang="ja-JP" altLang="en-US" dirty="0"/>
              <a:t>」、かつ、対象「</a:t>
            </a:r>
            <a:r>
              <a:rPr lang="en-US" altLang="ja-JP" dirty="0"/>
              <a:t>HDD</a:t>
            </a:r>
            <a:r>
              <a:rPr lang="ja-JP" altLang="en-US" dirty="0"/>
              <a:t>」を含むメッセージを受け取った場合、アクション</a:t>
            </a:r>
            <a:r>
              <a:rPr lang="en-US" altLang="ja-JP" dirty="0"/>
              <a:t>A</a:t>
            </a:r>
            <a:r>
              <a:rPr lang="ja-JP" altLang="en-US" dirty="0"/>
              <a:t>を</a:t>
            </a:r>
            <a:r>
              <a:rPr lang="ja-JP" altLang="en-US" dirty="0" smtClean="0"/>
              <a:t>実行</a:t>
            </a:r>
            <a:r>
              <a:rPr lang="en-US" altLang="ja-JP" dirty="0" smtClean="0"/>
              <a:t>”</a:t>
            </a:r>
            <a:r>
              <a:rPr lang="ja-JP" altLang="en-US" dirty="0" smtClean="0"/>
              <a:t>というルールをテストリクエストした場合</a:t>
            </a:r>
            <a:endParaRPr lang="en-US" altLang="ja-JP" dirty="0" smtClean="0"/>
          </a:p>
          <a:p>
            <a:pPr lvl="2"/>
            <a:endParaRPr lang="en-US" altLang="ja-JP" dirty="0"/>
          </a:p>
          <a:p>
            <a:pPr lvl="2"/>
            <a:endParaRPr lang="en-US" altLang="ja-JP" dirty="0" smtClean="0"/>
          </a:p>
          <a:p>
            <a:pPr lvl="1"/>
            <a:endParaRPr kumimoji="1" lang="ja-JP" altLang="en-US" dirty="0"/>
          </a:p>
        </p:txBody>
      </p:sp>
      <p:sp>
        <p:nvSpPr>
          <p:cNvPr id="2" name="タイトル 1"/>
          <p:cNvSpPr>
            <a:spLocks noGrp="1"/>
          </p:cNvSpPr>
          <p:nvPr>
            <p:ph type="title"/>
          </p:nvPr>
        </p:nvSpPr>
        <p:spPr/>
        <p:txBody>
          <a:bodyPr>
            <a:normAutofit/>
          </a:bodyPr>
          <a:lstStyle/>
          <a:p>
            <a:r>
              <a:rPr lang="en-US" altLang="ja-JP" dirty="0" smtClean="0"/>
              <a:t>3.2</a:t>
            </a:r>
            <a:r>
              <a:rPr lang="ja-JP" altLang="en-US" dirty="0" smtClean="0"/>
              <a:t>　ルール登録（</a:t>
            </a:r>
            <a:r>
              <a:rPr lang="en-US" altLang="ja-JP" dirty="0"/>
              <a:t>2</a:t>
            </a:r>
            <a:r>
              <a:rPr lang="en-US" altLang="ja-JP" dirty="0" smtClean="0"/>
              <a:t>/3</a:t>
            </a:r>
            <a:r>
              <a:rPr lang="ja-JP" altLang="en-US" dirty="0" smtClean="0"/>
              <a:t>）</a:t>
            </a:r>
            <a:endParaRPr lang="ja-JP" altLang="en-US" dirty="0"/>
          </a:p>
        </p:txBody>
      </p:sp>
      <p:graphicFrame>
        <p:nvGraphicFramePr>
          <p:cNvPr id="30" name="表 29"/>
          <p:cNvGraphicFramePr>
            <a:graphicFrameLocks noGrp="1"/>
          </p:cNvGraphicFramePr>
          <p:nvPr>
            <p:extLst>
              <p:ext uri="{D42A27DB-BD31-4B8C-83A1-F6EECF244321}">
                <p14:modId xmlns:p14="http://schemas.microsoft.com/office/powerpoint/2010/main" val="1092786075"/>
              </p:ext>
            </p:extLst>
          </p:nvPr>
        </p:nvGraphicFramePr>
        <p:xfrm>
          <a:off x="783451" y="2526780"/>
          <a:ext cx="7965129" cy="1498320"/>
        </p:xfrm>
        <a:graphic>
          <a:graphicData uri="http://schemas.openxmlformats.org/drawingml/2006/table">
            <a:tbl>
              <a:tblPr firstRow="1" bandRow="1">
                <a:tableStyleId>{5C22544A-7EE6-4342-B048-85BDC9FD1C3A}</a:tableStyleId>
              </a:tblPr>
              <a:tblGrid>
                <a:gridCol w="1449129">
                  <a:extLst>
                    <a:ext uri="{9D8B030D-6E8A-4147-A177-3AD203B41FA5}">
                      <a16:colId xmlns:a16="http://schemas.microsoft.com/office/drawing/2014/main" val="4093734052"/>
                    </a:ext>
                  </a:extLst>
                </a:gridCol>
                <a:gridCol w="1800000">
                  <a:extLst>
                    <a:ext uri="{9D8B030D-6E8A-4147-A177-3AD203B41FA5}">
                      <a16:colId xmlns:a16="http://schemas.microsoft.com/office/drawing/2014/main" val="2037680222"/>
                    </a:ext>
                  </a:extLst>
                </a:gridCol>
                <a:gridCol w="2556000">
                  <a:extLst>
                    <a:ext uri="{9D8B030D-6E8A-4147-A177-3AD203B41FA5}">
                      <a16:colId xmlns:a16="http://schemas.microsoft.com/office/drawing/2014/main" val="857703102"/>
                    </a:ext>
                  </a:extLst>
                </a:gridCol>
                <a:gridCol w="2160000">
                  <a:extLst>
                    <a:ext uri="{9D8B030D-6E8A-4147-A177-3AD203B41FA5}">
                      <a16:colId xmlns:a16="http://schemas.microsoft.com/office/drawing/2014/main" val="2020581266"/>
                    </a:ext>
                  </a:extLst>
                </a:gridCol>
              </a:tblGrid>
              <a:tr h="193712">
                <a:tc>
                  <a:txBody>
                    <a:bodyPr/>
                    <a:lstStyle/>
                    <a:p>
                      <a:pPr algn="ctr"/>
                      <a:r>
                        <a:rPr kumimoji="1" lang="ja-JP" altLang="en-US" sz="1200" b="1" dirty="0" smtClean="0"/>
                        <a:t>ステータス</a:t>
                      </a:r>
                      <a:endParaRPr kumimoji="1" lang="ja-JP" altLang="en-US" sz="1200" b="1"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リクエスト</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ルールマッチング</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アクション</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475097892"/>
                  </a:ext>
                </a:extLst>
              </a:tr>
              <a:tr h="612000">
                <a:tc>
                  <a:txBody>
                    <a:bodyPr/>
                    <a:lstStyle/>
                    <a:p>
                      <a:pPr algn="ctr"/>
                      <a:r>
                        <a:rPr kumimoji="1" lang="ja-JP" altLang="en-US" sz="1200" b="1" dirty="0" smtClean="0">
                          <a:solidFill>
                            <a:schemeClr val="bg1"/>
                          </a:solidFill>
                        </a:rPr>
                        <a:t>ステージング</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54598603"/>
                  </a:ext>
                </a:extLst>
              </a:tr>
              <a:tr h="612000">
                <a:tc>
                  <a:txBody>
                    <a:bodyPr/>
                    <a:lstStyle/>
                    <a:p>
                      <a:pPr algn="ctr"/>
                      <a:r>
                        <a:rPr kumimoji="1" lang="ja-JP" altLang="en-US" sz="1200" b="1" dirty="0" smtClean="0">
                          <a:solidFill>
                            <a:schemeClr val="bg1"/>
                          </a:solidFill>
                        </a:rPr>
                        <a:t>プロダクション</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7085073"/>
                  </a:ext>
                </a:extLst>
              </a:tr>
            </a:tbl>
          </a:graphicData>
        </a:graphic>
      </p:graphicFrame>
      <p:sp>
        <p:nvSpPr>
          <p:cNvPr id="31" name="右矢印 30"/>
          <p:cNvSpPr/>
          <p:nvPr/>
        </p:nvSpPr>
        <p:spPr bwMode="auto">
          <a:xfrm>
            <a:off x="2292409" y="2877764"/>
            <a:ext cx="4307021" cy="484632"/>
          </a:xfrm>
          <a:prstGeom prst="rightArrow">
            <a:avLst/>
          </a:prstGeom>
          <a:solidFill>
            <a:srgbClr val="0A3368"/>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200" b="1" dirty="0" smtClean="0">
              <a:latin typeface="+mn-ea"/>
            </a:endParaRPr>
          </a:p>
        </p:txBody>
      </p:sp>
      <p:sp>
        <p:nvSpPr>
          <p:cNvPr id="32" name="右矢印 31"/>
          <p:cNvSpPr/>
          <p:nvPr/>
        </p:nvSpPr>
        <p:spPr bwMode="auto">
          <a:xfrm>
            <a:off x="2292410" y="3474061"/>
            <a:ext cx="6433447" cy="484632"/>
          </a:xfrm>
          <a:prstGeom prst="rightArrow">
            <a:avLst/>
          </a:prstGeom>
          <a:solidFill>
            <a:srgbClr val="00B05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3" name="角丸四角形 32"/>
          <p:cNvSpPr/>
          <p:nvPr/>
        </p:nvSpPr>
        <p:spPr bwMode="auto">
          <a:xfrm>
            <a:off x="2428531" y="2888820"/>
            <a:ext cx="1491685" cy="432000"/>
          </a:xfrm>
          <a:prstGeom prst="roundRect">
            <a:avLst/>
          </a:prstGeom>
          <a:solidFill>
            <a:schemeClr val="bg1"/>
          </a:solidFill>
          <a:ln w="12700">
            <a:solidFill>
              <a:srgbClr val="0A3368"/>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テストリクエスト</a:t>
            </a:r>
            <a:endParaRPr lang="en-US" altLang="ja-JP" sz="1200" b="1" dirty="0" smtClean="0">
              <a:latin typeface="+mn-ea"/>
            </a:endParaRPr>
          </a:p>
        </p:txBody>
      </p:sp>
      <p:sp>
        <p:nvSpPr>
          <p:cNvPr id="34" name="角丸四角形 33"/>
          <p:cNvSpPr/>
          <p:nvPr/>
        </p:nvSpPr>
        <p:spPr bwMode="auto">
          <a:xfrm>
            <a:off x="2428531" y="3507514"/>
            <a:ext cx="1491685" cy="432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リクエスト</a:t>
            </a:r>
            <a:endParaRPr lang="en-US" altLang="ja-JP" sz="1200" b="1" dirty="0" smtClean="0">
              <a:latin typeface="+mn-ea"/>
            </a:endParaRPr>
          </a:p>
        </p:txBody>
      </p:sp>
      <p:sp>
        <p:nvSpPr>
          <p:cNvPr id="35" name="角丸四角形 34"/>
          <p:cNvSpPr/>
          <p:nvPr/>
        </p:nvSpPr>
        <p:spPr bwMode="auto">
          <a:xfrm>
            <a:off x="4270779" y="2888820"/>
            <a:ext cx="1985433" cy="432000"/>
          </a:xfrm>
          <a:prstGeom prst="roundRect">
            <a:avLst/>
          </a:prstGeom>
          <a:solidFill>
            <a:schemeClr val="bg1"/>
          </a:solidFill>
          <a:ln w="12700">
            <a:solidFill>
              <a:srgbClr val="0A3368"/>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ルールマッチング</a:t>
            </a:r>
            <a:endParaRPr lang="en-US" altLang="ja-JP" sz="1200" b="1" dirty="0" smtClean="0">
              <a:latin typeface="+mn-ea"/>
            </a:endParaRPr>
          </a:p>
          <a:p>
            <a:pPr algn="ctr"/>
            <a:r>
              <a:rPr lang="ja-JP" altLang="en-US" sz="1200" b="1" dirty="0" smtClean="0">
                <a:latin typeface="+mn-ea"/>
              </a:rPr>
              <a:t>（結果のログが表示される）</a:t>
            </a:r>
            <a:endParaRPr lang="en-US" altLang="ja-JP" sz="1200" b="1" dirty="0" smtClean="0">
              <a:latin typeface="+mn-ea"/>
            </a:endParaRPr>
          </a:p>
        </p:txBody>
      </p:sp>
      <p:sp>
        <p:nvSpPr>
          <p:cNvPr id="36" name="角丸四角形 35"/>
          <p:cNvSpPr/>
          <p:nvPr/>
        </p:nvSpPr>
        <p:spPr bwMode="auto">
          <a:xfrm>
            <a:off x="4270779" y="3507514"/>
            <a:ext cx="1985433" cy="432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ルールマッチング</a:t>
            </a:r>
            <a:endParaRPr lang="en-US" altLang="ja-JP" sz="1200" b="1" dirty="0" smtClean="0">
              <a:latin typeface="+mn-ea"/>
            </a:endParaRPr>
          </a:p>
        </p:txBody>
      </p:sp>
      <p:sp>
        <p:nvSpPr>
          <p:cNvPr id="37" name="角丸四角形 36"/>
          <p:cNvSpPr/>
          <p:nvPr/>
        </p:nvSpPr>
        <p:spPr bwMode="auto">
          <a:xfrm>
            <a:off x="6821141" y="3507514"/>
            <a:ext cx="1512210" cy="432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アクション実行</a:t>
            </a:r>
            <a:endParaRPr lang="en-US" altLang="ja-JP" sz="1200" b="1" dirty="0" smtClean="0">
              <a:latin typeface="+mn-ea"/>
            </a:endParaRPr>
          </a:p>
        </p:txBody>
      </p:sp>
      <p:pic>
        <p:nvPicPr>
          <p:cNvPr id="5" name="図 4"/>
          <p:cNvPicPr>
            <a:picLocks noChangeAspect="1"/>
          </p:cNvPicPr>
          <p:nvPr/>
        </p:nvPicPr>
        <p:blipFill rotWithShape="1">
          <a:blip r:embed="rId2"/>
          <a:srcRect r="12745"/>
          <a:stretch/>
        </p:blipFill>
        <p:spPr>
          <a:xfrm>
            <a:off x="6372255" y="4882772"/>
            <a:ext cx="1852994" cy="1440000"/>
          </a:xfrm>
          <a:prstGeom prst="rect">
            <a:avLst/>
          </a:prstGeom>
          <a:ln>
            <a:solidFill>
              <a:schemeClr val="tx1">
                <a:lumMod val="50000"/>
                <a:lumOff val="50000"/>
              </a:schemeClr>
            </a:solidFill>
          </a:ln>
        </p:spPr>
      </p:pic>
      <p:pic>
        <p:nvPicPr>
          <p:cNvPr id="6" name="図 5"/>
          <p:cNvPicPr>
            <a:picLocks noChangeAspect="1"/>
          </p:cNvPicPr>
          <p:nvPr/>
        </p:nvPicPr>
        <p:blipFill>
          <a:blip r:embed="rId3"/>
          <a:stretch>
            <a:fillRect/>
          </a:stretch>
        </p:blipFill>
        <p:spPr>
          <a:xfrm>
            <a:off x="1009804" y="4897975"/>
            <a:ext cx="2407587" cy="1440000"/>
          </a:xfrm>
          <a:prstGeom prst="rect">
            <a:avLst/>
          </a:prstGeom>
          <a:ln>
            <a:solidFill>
              <a:schemeClr val="tx1">
                <a:lumMod val="50000"/>
                <a:lumOff val="50000"/>
              </a:schemeClr>
            </a:solidFill>
          </a:ln>
        </p:spPr>
      </p:pic>
      <p:sp>
        <p:nvSpPr>
          <p:cNvPr id="17" name="角丸四角形 16"/>
          <p:cNvSpPr/>
          <p:nvPr/>
        </p:nvSpPr>
        <p:spPr bwMode="auto">
          <a:xfrm>
            <a:off x="3131800" y="5155203"/>
            <a:ext cx="3060000" cy="1008000"/>
          </a:xfrm>
          <a:prstGeom prst="roundRect">
            <a:avLst>
              <a:gd name="adj" fmla="val 7383"/>
            </a:avLst>
          </a:prstGeom>
          <a:solidFill>
            <a:schemeClr val="bg1"/>
          </a:solidFill>
          <a:ln w="38100">
            <a:solidFill>
              <a:schemeClr val="tx1">
                <a:lumMod val="50000"/>
                <a:lumOff val="50000"/>
              </a:schemeClr>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pic>
        <p:nvPicPr>
          <p:cNvPr id="7" name="図 6"/>
          <p:cNvPicPr>
            <a:picLocks noChangeAspect="1"/>
          </p:cNvPicPr>
          <p:nvPr/>
        </p:nvPicPr>
        <p:blipFill>
          <a:blip r:embed="rId4"/>
          <a:stretch>
            <a:fillRect/>
          </a:stretch>
        </p:blipFill>
        <p:spPr>
          <a:xfrm>
            <a:off x="3178314" y="5197001"/>
            <a:ext cx="2930665" cy="876510"/>
          </a:xfrm>
          <a:prstGeom prst="rect">
            <a:avLst/>
          </a:prstGeom>
        </p:spPr>
      </p:pic>
      <p:sp>
        <p:nvSpPr>
          <p:cNvPr id="18" name="角丸四角形 17"/>
          <p:cNvSpPr/>
          <p:nvPr/>
        </p:nvSpPr>
        <p:spPr bwMode="auto">
          <a:xfrm>
            <a:off x="1067895" y="5810404"/>
            <a:ext cx="1368000" cy="504000"/>
          </a:xfrm>
          <a:prstGeom prst="roundRect">
            <a:avLst>
              <a:gd name="adj" fmla="val 7383"/>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0" name="角丸四角形 19"/>
          <p:cNvSpPr/>
          <p:nvPr/>
        </p:nvSpPr>
        <p:spPr bwMode="auto">
          <a:xfrm>
            <a:off x="6394754" y="5692383"/>
            <a:ext cx="1620000" cy="576000"/>
          </a:xfrm>
          <a:prstGeom prst="roundRect">
            <a:avLst>
              <a:gd name="adj" fmla="val 7383"/>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1" name="角丸四角形 20"/>
          <p:cNvSpPr/>
          <p:nvPr/>
        </p:nvSpPr>
        <p:spPr bwMode="auto">
          <a:xfrm>
            <a:off x="3205967" y="5713479"/>
            <a:ext cx="2878241" cy="200920"/>
          </a:xfrm>
          <a:prstGeom prst="roundRect">
            <a:avLst>
              <a:gd name="adj" fmla="val 7383"/>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cxnSp>
        <p:nvCxnSpPr>
          <p:cNvPr id="9" name="直線矢印コネクタ 8"/>
          <p:cNvCxnSpPr>
            <a:stCxn id="18" idx="3"/>
            <a:endCxn id="21" idx="1"/>
          </p:cNvCxnSpPr>
          <p:nvPr/>
        </p:nvCxnSpPr>
        <p:spPr bwMode="auto">
          <a:xfrm flipV="1">
            <a:off x="2435895" y="5813939"/>
            <a:ext cx="770072" cy="248465"/>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24" name="直線矢印コネクタ 23"/>
          <p:cNvCxnSpPr>
            <a:stCxn id="21" idx="3"/>
            <a:endCxn id="20" idx="1"/>
          </p:cNvCxnSpPr>
          <p:nvPr/>
        </p:nvCxnSpPr>
        <p:spPr bwMode="auto">
          <a:xfrm>
            <a:off x="6084208" y="5813939"/>
            <a:ext cx="310546" cy="166444"/>
          </a:xfrm>
          <a:prstGeom prst="straightConnector1">
            <a:avLst/>
          </a:prstGeom>
          <a:solidFill>
            <a:schemeClr val="bg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Tree>
    <p:extLst>
      <p:ext uri="{BB962C8B-B14F-4D97-AF65-F5344CB8AC3E}">
        <p14:creationId xmlns:p14="http://schemas.microsoft.com/office/powerpoint/2010/main" val="16219928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sz="quarter" idx="10"/>
          </p:nvPr>
        </p:nvSpPr>
        <p:spPr/>
        <p:txBody>
          <a:bodyPr/>
          <a:lstStyle/>
          <a:p>
            <a:r>
              <a:rPr lang="ja-JP" altLang="en-US" dirty="0"/>
              <a:t>テスト</a:t>
            </a:r>
            <a:r>
              <a:rPr lang="ja-JP" altLang="en-US" dirty="0" smtClean="0"/>
              <a:t>したルールを本番利用する</a:t>
            </a:r>
            <a:endParaRPr kumimoji="1" lang="en-US" altLang="ja-JP" dirty="0" smtClean="0"/>
          </a:p>
          <a:p>
            <a:pPr marL="180000" lvl="1" indent="0">
              <a:buNone/>
            </a:pPr>
            <a:endParaRPr lang="en-US" altLang="ja-JP" dirty="0"/>
          </a:p>
          <a:p>
            <a:pPr lvl="1"/>
            <a:r>
              <a:rPr lang="ja-JP" altLang="en-US" dirty="0" smtClean="0"/>
              <a:t>プロダクション</a:t>
            </a:r>
            <a:endParaRPr lang="en-US" altLang="ja-JP" dirty="0" smtClean="0"/>
          </a:p>
          <a:p>
            <a:pPr lvl="2"/>
            <a:r>
              <a:rPr lang="ja-JP" altLang="en-US" dirty="0" smtClean="0"/>
              <a:t>ステージング環境でルール</a:t>
            </a:r>
            <a:r>
              <a:rPr lang="ja-JP" altLang="en-US" dirty="0"/>
              <a:t>に問題ないことが確認できた</a:t>
            </a:r>
            <a:r>
              <a:rPr lang="ja-JP" altLang="en-US" dirty="0" smtClean="0"/>
              <a:t>場合、ステータスを「</a:t>
            </a:r>
            <a:r>
              <a:rPr lang="ja-JP" altLang="en-US" dirty="0"/>
              <a:t>プロダクション</a:t>
            </a:r>
            <a:r>
              <a:rPr lang="ja-JP" altLang="en-US" dirty="0" smtClean="0"/>
              <a:t>」へ変更可能</a:t>
            </a:r>
            <a:endParaRPr lang="en-US" altLang="ja-JP" dirty="0" smtClean="0"/>
          </a:p>
          <a:p>
            <a:pPr lvl="2"/>
            <a:r>
              <a:rPr lang="ja-JP" altLang="en-US" dirty="0" smtClean="0"/>
              <a:t>プロダクション環境でルール</a:t>
            </a:r>
            <a:r>
              <a:rPr lang="ja-JP" altLang="en-US" dirty="0"/>
              <a:t>がマッチングした場合、ディシジョンテーブルファイルのアクション部に記述した内容が実行</a:t>
            </a:r>
            <a:r>
              <a:rPr lang="ja-JP" altLang="en-US" dirty="0" smtClean="0"/>
              <a:t>される（</a:t>
            </a:r>
            <a:r>
              <a:rPr lang="en-US" altLang="ja-JP" dirty="0" smtClean="0"/>
              <a:t>BASE</a:t>
            </a:r>
            <a:r>
              <a:rPr lang="ja-JP" altLang="en-US" dirty="0" smtClean="0"/>
              <a:t>編では「</a:t>
            </a:r>
            <a:r>
              <a:rPr lang="en-US" altLang="ja-JP" dirty="0" smtClean="0"/>
              <a:t>ITA</a:t>
            </a:r>
            <a:r>
              <a:rPr lang="ja-JP" altLang="en-US" dirty="0" smtClean="0"/>
              <a:t>ドライバ」連携しアクションを実行する）</a:t>
            </a:r>
            <a:endParaRPr lang="en-US" altLang="ja-JP" dirty="0"/>
          </a:p>
          <a:p>
            <a:pPr lvl="1"/>
            <a:endParaRPr kumimoji="1" lang="ja-JP" altLang="en-US" dirty="0"/>
          </a:p>
        </p:txBody>
      </p:sp>
      <p:sp>
        <p:nvSpPr>
          <p:cNvPr id="2" name="タイトル 1"/>
          <p:cNvSpPr>
            <a:spLocks noGrp="1"/>
          </p:cNvSpPr>
          <p:nvPr>
            <p:ph type="title"/>
          </p:nvPr>
        </p:nvSpPr>
        <p:spPr/>
        <p:txBody>
          <a:bodyPr>
            <a:normAutofit/>
          </a:bodyPr>
          <a:lstStyle/>
          <a:p>
            <a:r>
              <a:rPr lang="en-US" altLang="ja-JP" dirty="0" smtClean="0"/>
              <a:t>3.2</a:t>
            </a:r>
            <a:r>
              <a:rPr lang="ja-JP" altLang="en-US" dirty="0" smtClean="0"/>
              <a:t>　ルール登録（</a:t>
            </a:r>
            <a:r>
              <a:rPr lang="en-US" altLang="ja-JP" dirty="0"/>
              <a:t>3</a:t>
            </a:r>
            <a:r>
              <a:rPr lang="en-US" altLang="ja-JP" dirty="0" smtClean="0"/>
              <a:t>/3</a:t>
            </a:r>
            <a:r>
              <a:rPr lang="ja-JP" altLang="en-US" dirty="0" smtClean="0"/>
              <a:t>）</a:t>
            </a:r>
            <a:endParaRPr lang="ja-JP" altLang="en-US" dirty="0"/>
          </a:p>
        </p:txBody>
      </p:sp>
      <p:pic>
        <p:nvPicPr>
          <p:cNvPr id="8" name="図 7"/>
          <p:cNvPicPr>
            <a:picLocks noChangeAspect="1"/>
          </p:cNvPicPr>
          <p:nvPr/>
        </p:nvPicPr>
        <p:blipFill rotWithShape="1">
          <a:blip r:embed="rId2"/>
          <a:srcRect t="14556"/>
          <a:stretch/>
        </p:blipFill>
        <p:spPr>
          <a:xfrm>
            <a:off x="682251" y="2935321"/>
            <a:ext cx="7778524" cy="3168440"/>
          </a:xfrm>
          <a:prstGeom prst="rect">
            <a:avLst/>
          </a:prstGeom>
        </p:spPr>
      </p:pic>
      <p:sp>
        <p:nvSpPr>
          <p:cNvPr id="9" name="角丸四角形 8"/>
          <p:cNvSpPr/>
          <p:nvPr/>
        </p:nvSpPr>
        <p:spPr bwMode="auto">
          <a:xfrm>
            <a:off x="3563860" y="4812509"/>
            <a:ext cx="4644000" cy="684000"/>
          </a:xfrm>
          <a:prstGeom prst="roundRect">
            <a:avLst>
              <a:gd name="adj" fmla="val 7383"/>
            </a:avLst>
          </a:prstGeom>
          <a:noFill/>
          <a:ln w="571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2893665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ja-JP" altLang="en-US" dirty="0" smtClean="0"/>
              <a:t>以下、赤枠箇所の作業フローについて説明</a:t>
            </a:r>
            <a:endParaRPr lang="en-US" altLang="ja-JP" dirty="0"/>
          </a:p>
        </p:txBody>
      </p:sp>
      <p:sp>
        <p:nvSpPr>
          <p:cNvPr id="4" name="タイトル 3"/>
          <p:cNvSpPr>
            <a:spLocks noGrp="1"/>
          </p:cNvSpPr>
          <p:nvPr>
            <p:ph type="title"/>
          </p:nvPr>
        </p:nvSpPr>
        <p:spPr/>
        <p:txBody>
          <a:bodyPr>
            <a:normAutofit/>
          </a:bodyPr>
          <a:lstStyle/>
          <a:p>
            <a:r>
              <a:rPr lang="en-US" altLang="ja-JP" dirty="0"/>
              <a:t>3.3</a:t>
            </a:r>
            <a:r>
              <a:rPr lang="ja-JP" altLang="en-US" dirty="0"/>
              <a:t>　ルール判定（</a:t>
            </a:r>
            <a:r>
              <a:rPr lang="en-US" altLang="ja-JP" dirty="0" smtClean="0"/>
              <a:t>1/</a:t>
            </a:r>
            <a:r>
              <a:rPr lang="en-US" altLang="ja-JP" dirty="0"/>
              <a:t>3</a:t>
            </a:r>
            <a:r>
              <a:rPr lang="ja-JP" altLang="en-US" dirty="0" smtClean="0"/>
              <a:t>）</a:t>
            </a:r>
            <a:endParaRPr kumimoji="1" lang="ja-JP" altLang="en-US" dirty="0"/>
          </a:p>
        </p:txBody>
      </p:sp>
      <p:graphicFrame>
        <p:nvGraphicFramePr>
          <p:cNvPr id="18" name="表 17"/>
          <p:cNvGraphicFramePr>
            <a:graphicFrameLocks noGrp="1"/>
          </p:cNvGraphicFramePr>
          <p:nvPr>
            <p:extLst>
              <p:ext uri="{D42A27DB-BD31-4B8C-83A1-F6EECF244321}">
                <p14:modId xmlns:p14="http://schemas.microsoft.com/office/powerpoint/2010/main" val="1704132060"/>
              </p:ext>
            </p:extLst>
          </p:nvPr>
        </p:nvGraphicFramePr>
        <p:xfrm>
          <a:off x="514040" y="1484730"/>
          <a:ext cx="8306550" cy="574230"/>
        </p:xfrm>
        <a:graphic>
          <a:graphicData uri="http://schemas.openxmlformats.org/drawingml/2006/table">
            <a:tbl>
              <a:tblPr firstRow="1" bandRow="1">
                <a:tableStyleId>{5C22544A-7EE6-4342-B048-85BDC9FD1C3A}</a:tableStyleId>
              </a:tblPr>
              <a:tblGrid>
                <a:gridCol w="4778103">
                  <a:extLst>
                    <a:ext uri="{9D8B030D-6E8A-4147-A177-3AD203B41FA5}">
                      <a16:colId xmlns:a16="http://schemas.microsoft.com/office/drawing/2014/main" val="772907950"/>
                    </a:ext>
                  </a:extLst>
                </a:gridCol>
                <a:gridCol w="2304277">
                  <a:extLst>
                    <a:ext uri="{9D8B030D-6E8A-4147-A177-3AD203B41FA5}">
                      <a16:colId xmlns:a16="http://schemas.microsoft.com/office/drawing/2014/main" val="2362345457"/>
                    </a:ext>
                  </a:extLst>
                </a:gridCol>
                <a:gridCol w="1224170">
                  <a:extLst>
                    <a:ext uri="{9D8B030D-6E8A-4147-A177-3AD203B41FA5}">
                      <a16:colId xmlns:a16="http://schemas.microsoft.com/office/drawing/2014/main" val="2737096538"/>
                    </a:ext>
                  </a:extLst>
                </a:gridCol>
              </a:tblGrid>
              <a:tr h="574230">
                <a:tc>
                  <a:txBody>
                    <a:bodyPr/>
                    <a:lstStyle/>
                    <a:p>
                      <a:pPr algn="ctr"/>
                      <a:r>
                        <a:rPr kumimoji="1" lang="ja-JP" altLang="en-US" dirty="0" smtClean="0">
                          <a:solidFill>
                            <a:schemeClr val="bg1"/>
                          </a:solidFill>
                        </a:rPr>
                        <a:t>作業フロー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bl>
          </a:graphicData>
        </a:graphic>
      </p:graphicFrame>
      <p:sp>
        <p:nvSpPr>
          <p:cNvPr id="19" name="正方形/長方形 18"/>
          <p:cNvSpPr/>
          <p:nvPr/>
        </p:nvSpPr>
        <p:spPr bwMode="auto">
          <a:xfrm>
            <a:off x="514040" y="2136477"/>
            <a:ext cx="8306550" cy="3675101"/>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21" name="正方形/長方形 20"/>
          <p:cNvSpPr/>
          <p:nvPr/>
        </p:nvSpPr>
        <p:spPr bwMode="auto">
          <a:xfrm>
            <a:off x="7648340" y="1613029"/>
            <a:ext cx="1174720" cy="4198549"/>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r>
              <a:rPr lang="ja-JP" altLang="en-US" b="1" dirty="0" smtClean="0">
                <a:solidFill>
                  <a:srgbClr val="FF0000"/>
                </a:solidFill>
                <a:latin typeface="+mn-ea"/>
              </a:rPr>
              <a:t>ルール</a:t>
            </a:r>
            <a:endParaRPr lang="ja-JP" altLang="en-US" b="1" dirty="0">
              <a:solidFill>
                <a:srgbClr val="FF0000"/>
              </a:solidFill>
              <a:latin typeface="+mn-ea"/>
            </a:endParaRPr>
          </a:p>
        </p:txBody>
      </p:sp>
      <p:sp>
        <p:nvSpPr>
          <p:cNvPr id="8" name="正方形/長方形 7"/>
          <p:cNvSpPr/>
          <p:nvPr/>
        </p:nvSpPr>
        <p:spPr bwMode="auto">
          <a:xfrm>
            <a:off x="628340" y="2365740"/>
            <a:ext cx="694800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.1</a:t>
            </a:r>
            <a:r>
              <a:rPr kumimoji="1" lang="ja-JP" altLang="en-US" b="1" dirty="0" smtClean="0">
                <a:latin typeface="+mn-ea"/>
              </a:rPr>
              <a:t>　</a:t>
            </a:r>
            <a:r>
              <a:rPr lang="ja-JP" altLang="en-US" b="1" spc="-150" dirty="0" smtClean="0">
                <a:latin typeface="+mn-ea"/>
              </a:rPr>
              <a:t>ディシジョン</a:t>
            </a:r>
            <a:r>
              <a:rPr lang="ja-JP" altLang="en-US" b="1" spc="-150" dirty="0">
                <a:latin typeface="+mn-ea"/>
              </a:rPr>
              <a:t>テーブル</a:t>
            </a:r>
            <a:r>
              <a:rPr lang="ja-JP" altLang="en-US" b="1" spc="-150" dirty="0" smtClean="0">
                <a:latin typeface="+mn-ea"/>
              </a:rPr>
              <a:t>ファイル</a:t>
            </a:r>
            <a:r>
              <a:rPr lang="ja-JP" altLang="en-US" b="1" dirty="0" smtClean="0">
                <a:latin typeface="+mn-ea"/>
              </a:rPr>
              <a:t>の</a:t>
            </a:r>
            <a:r>
              <a:rPr lang="ja-JP" altLang="en-US" b="1" dirty="0">
                <a:latin typeface="+mn-ea"/>
              </a:rPr>
              <a:t>作成</a:t>
            </a:r>
            <a:endParaRPr kumimoji="1" lang="ja-JP" altLang="en-US" b="1" dirty="0" smtClean="0">
              <a:latin typeface="+mn-ea"/>
            </a:endParaRPr>
          </a:p>
        </p:txBody>
      </p:sp>
      <p:sp>
        <p:nvSpPr>
          <p:cNvPr id="9" name="正方形/長方形 8"/>
          <p:cNvSpPr/>
          <p:nvPr/>
        </p:nvSpPr>
        <p:spPr bwMode="auto">
          <a:xfrm>
            <a:off x="628340" y="3357080"/>
            <a:ext cx="694800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.2</a:t>
            </a:r>
            <a:r>
              <a:rPr kumimoji="1" lang="ja-JP" altLang="en-US" b="1" dirty="0" smtClean="0">
                <a:latin typeface="+mn-ea"/>
              </a:rPr>
              <a:t>　ルール登録</a:t>
            </a:r>
          </a:p>
        </p:txBody>
      </p:sp>
      <p:sp>
        <p:nvSpPr>
          <p:cNvPr id="10" name="正方形/長方形 9"/>
          <p:cNvSpPr/>
          <p:nvPr/>
        </p:nvSpPr>
        <p:spPr bwMode="auto">
          <a:xfrm>
            <a:off x="5280094" y="3459901"/>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002060"/>
                </a:solidFill>
                <a:latin typeface="+mn-ea"/>
              </a:rPr>
              <a:t>ルール</a:t>
            </a:r>
          </a:p>
        </p:txBody>
      </p:sp>
      <p:sp>
        <p:nvSpPr>
          <p:cNvPr id="11" name="正方形/長方形 10"/>
          <p:cNvSpPr/>
          <p:nvPr/>
        </p:nvSpPr>
        <p:spPr bwMode="auto">
          <a:xfrm>
            <a:off x="5285324" y="2457262"/>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spc="-150" dirty="0" smtClean="0">
                <a:solidFill>
                  <a:srgbClr val="002060"/>
                </a:solidFill>
                <a:latin typeface="+mn-ea"/>
              </a:rPr>
              <a:t>ディシジョンテーブル</a:t>
            </a:r>
          </a:p>
        </p:txBody>
      </p:sp>
      <p:sp>
        <p:nvSpPr>
          <p:cNvPr id="12" name="二等辺三角形 11"/>
          <p:cNvSpPr/>
          <p:nvPr/>
        </p:nvSpPr>
        <p:spPr bwMode="auto">
          <a:xfrm rot="10800000">
            <a:off x="2771751" y="3153750"/>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正方形/長方形 12"/>
          <p:cNvSpPr/>
          <p:nvPr/>
        </p:nvSpPr>
        <p:spPr bwMode="auto">
          <a:xfrm>
            <a:off x="628340" y="4343774"/>
            <a:ext cx="6948000" cy="1152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solidFill>
                  <a:srgbClr val="FF0000"/>
                </a:solidFill>
                <a:latin typeface="+mn-ea"/>
              </a:rPr>
              <a:t>3</a:t>
            </a:r>
            <a:r>
              <a:rPr kumimoji="1" lang="en-US" altLang="ja-JP" b="1" dirty="0" smtClean="0">
                <a:solidFill>
                  <a:srgbClr val="FF0000"/>
                </a:solidFill>
                <a:latin typeface="+mn-ea"/>
              </a:rPr>
              <a:t>.3</a:t>
            </a:r>
            <a:r>
              <a:rPr kumimoji="1" lang="ja-JP" altLang="en-US" b="1" dirty="0" smtClean="0">
                <a:solidFill>
                  <a:srgbClr val="FF0000"/>
                </a:solidFill>
                <a:latin typeface="+mn-ea"/>
              </a:rPr>
              <a:t>　ルール判定</a:t>
            </a:r>
          </a:p>
        </p:txBody>
      </p:sp>
      <p:sp>
        <p:nvSpPr>
          <p:cNvPr id="15" name="正方形/長方形 14"/>
          <p:cNvSpPr/>
          <p:nvPr/>
        </p:nvSpPr>
        <p:spPr bwMode="auto">
          <a:xfrm>
            <a:off x="5285324" y="4435296"/>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FF0000"/>
                </a:solidFill>
                <a:latin typeface="+mn-ea"/>
              </a:rPr>
              <a:t>リクエスト履歴</a:t>
            </a:r>
            <a:endParaRPr kumimoji="1" lang="ja-JP" altLang="en-US" b="1" dirty="0" smtClean="0">
              <a:solidFill>
                <a:srgbClr val="FF0000"/>
              </a:solidFill>
              <a:latin typeface="+mn-ea"/>
            </a:endParaRPr>
          </a:p>
        </p:txBody>
      </p:sp>
      <p:sp>
        <p:nvSpPr>
          <p:cNvPr id="16" name="二等辺三角形 15"/>
          <p:cNvSpPr/>
          <p:nvPr/>
        </p:nvSpPr>
        <p:spPr bwMode="auto">
          <a:xfrm rot="10800000">
            <a:off x="2771751" y="4133049"/>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7" name="正方形/長方形 16"/>
          <p:cNvSpPr/>
          <p:nvPr/>
        </p:nvSpPr>
        <p:spPr bwMode="auto">
          <a:xfrm>
            <a:off x="5280094" y="4971920"/>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FF0000"/>
                </a:solidFill>
                <a:latin typeface="+mn-ea"/>
              </a:rPr>
              <a:t>アクション履歴</a:t>
            </a:r>
            <a:endParaRPr kumimoji="1" lang="ja-JP" altLang="en-US" b="1" dirty="0" smtClean="0">
              <a:solidFill>
                <a:srgbClr val="FF0000"/>
              </a:solidFill>
              <a:latin typeface="+mn-ea"/>
            </a:endParaRPr>
          </a:p>
        </p:txBody>
      </p:sp>
      <p:sp>
        <p:nvSpPr>
          <p:cNvPr id="24" name="フリーフォーム 23"/>
          <p:cNvSpPr/>
          <p:nvPr/>
        </p:nvSpPr>
        <p:spPr bwMode="auto">
          <a:xfrm>
            <a:off x="511570" y="2107945"/>
            <a:ext cx="8309020" cy="3703633"/>
          </a:xfrm>
          <a:custGeom>
            <a:avLst/>
            <a:gdLst>
              <a:gd name="connsiteX0" fmla="*/ 7142000 w 8309020"/>
              <a:gd name="connsiteY0" fmla="*/ 0 h 3703633"/>
              <a:gd name="connsiteX1" fmla="*/ 8309020 w 8309020"/>
              <a:gd name="connsiteY1" fmla="*/ 0 h 3703633"/>
              <a:gd name="connsiteX2" fmla="*/ 8309020 w 8309020"/>
              <a:gd name="connsiteY2" fmla="*/ 3703633 h 3703633"/>
              <a:gd name="connsiteX3" fmla="*/ 8092990 w 8309020"/>
              <a:gd name="connsiteY3" fmla="*/ 3703633 h 3703633"/>
              <a:gd name="connsiteX4" fmla="*/ 7142000 w 8309020"/>
              <a:gd name="connsiteY4" fmla="*/ 3703633 h 3703633"/>
              <a:gd name="connsiteX5" fmla="*/ 0 w 8309020"/>
              <a:gd name="connsiteY5" fmla="*/ 3703633 h 3703633"/>
              <a:gd name="connsiteX6" fmla="*/ 0 w 8309020"/>
              <a:gd name="connsiteY6" fmla="*/ 2037469 h 3703633"/>
              <a:gd name="connsiteX7" fmla="*/ 7142000 w 8309020"/>
              <a:gd name="connsiteY7" fmla="*/ 2037469 h 370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9020" h="3703633">
                <a:moveTo>
                  <a:pt x="7142000" y="0"/>
                </a:moveTo>
                <a:lnTo>
                  <a:pt x="8309020" y="0"/>
                </a:lnTo>
                <a:lnTo>
                  <a:pt x="8309020" y="3703633"/>
                </a:lnTo>
                <a:lnTo>
                  <a:pt x="8092990" y="3703633"/>
                </a:lnTo>
                <a:lnTo>
                  <a:pt x="7142000" y="3703633"/>
                </a:lnTo>
                <a:lnTo>
                  <a:pt x="0" y="3703633"/>
                </a:lnTo>
                <a:lnTo>
                  <a:pt x="0" y="2037469"/>
                </a:lnTo>
                <a:lnTo>
                  <a:pt x="7142000" y="2037469"/>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8009910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sz="quarter" idx="10"/>
          </p:nvPr>
        </p:nvSpPr>
        <p:spPr/>
        <p:txBody>
          <a:bodyPr/>
          <a:lstStyle/>
          <a:p>
            <a:r>
              <a:rPr kumimoji="1" lang="ja-JP" altLang="en-US" dirty="0" smtClean="0"/>
              <a:t>「リクエスト履歴」画面と</a:t>
            </a:r>
            <a:r>
              <a:rPr lang="ja-JP" altLang="en-US" dirty="0" smtClean="0"/>
              <a:t>「アクション履歴」画面</a:t>
            </a:r>
            <a:endParaRPr kumimoji="1" lang="en-US" altLang="ja-JP" dirty="0" smtClean="0"/>
          </a:p>
          <a:p>
            <a:pPr marL="360000" lvl="2" indent="0">
              <a:buNone/>
            </a:pPr>
            <a:endParaRPr lang="en-US" altLang="ja-JP" dirty="0" smtClean="0"/>
          </a:p>
          <a:p>
            <a:pPr lvl="1"/>
            <a:r>
              <a:rPr lang="ja-JP" altLang="en-US" dirty="0" smtClean="0"/>
              <a:t>「ステージング」環境のルールに対しテストリクエストした場合</a:t>
            </a:r>
            <a:endParaRPr lang="en-US" altLang="ja-JP" dirty="0" smtClean="0"/>
          </a:p>
          <a:p>
            <a:pPr lvl="2"/>
            <a:r>
              <a:rPr lang="ja-JP" altLang="en-US" dirty="0" smtClean="0"/>
              <a:t>「リクエスト履歴」に履歴が追加される</a:t>
            </a:r>
            <a:endParaRPr lang="en-US" altLang="ja-JP" dirty="0"/>
          </a:p>
          <a:p>
            <a:pPr lvl="2"/>
            <a:endParaRPr lang="en-US" altLang="ja-JP" dirty="0"/>
          </a:p>
          <a:p>
            <a:pPr lvl="1"/>
            <a:r>
              <a:rPr lang="ja-JP" altLang="en-US" dirty="0" smtClean="0"/>
              <a:t>「プロダクション適用」が済んでいるルールに対しリクエスト送信した場合</a:t>
            </a:r>
            <a:endParaRPr lang="en-US" altLang="ja-JP" dirty="0" smtClean="0"/>
          </a:p>
          <a:p>
            <a:pPr lvl="2"/>
            <a:r>
              <a:rPr lang="ja-JP" altLang="en-US" dirty="0" smtClean="0"/>
              <a:t>「リクエスト履歴」に履歴が追加される</a:t>
            </a:r>
            <a:endParaRPr lang="en-US" altLang="ja-JP" dirty="0" smtClean="0"/>
          </a:p>
          <a:p>
            <a:pPr lvl="2"/>
            <a:r>
              <a:rPr lang="ja-JP" altLang="en-US" dirty="0" smtClean="0"/>
              <a:t>リクエスト送信がルールにマッチングした場合は、「アクション履歴</a:t>
            </a:r>
            <a:r>
              <a:rPr lang="ja-JP" altLang="en-US" dirty="0"/>
              <a:t>」に</a:t>
            </a:r>
            <a:r>
              <a:rPr lang="ja-JP" altLang="en-US" dirty="0" smtClean="0"/>
              <a:t>アクション実行について履歴が追加される</a:t>
            </a:r>
            <a:endParaRPr lang="en-US" altLang="ja-JP" dirty="0" smtClean="0"/>
          </a:p>
          <a:p>
            <a:pPr lvl="2"/>
            <a:endParaRPr lang="en-US" altLang="ja-JP" dirty="0" smtClean="0"/>
          </a:p>
        </p:txBody>
      </p:sp>
      <p:sp>
        <p:nvSpPr>
          <p:cNvPr id="2" name="タイトル 1"/>
          <p:cNvSpPr>
            <a:spLocks noGrp="1"/>
          </p:cNvSpPr>
          <p:nvPr>
            <p:ph type="title"/>
          </p:nvPr>
        </p:nvSpPr>
        <p:spPr/>
        <p:txBody>
          <a:bodyPr>
            <a:normAutofit/>
          </a:bodyPr>
          <a:lstStyle/>
          <a:p>
            <a:r>
              <a:rPr lang="en-US" altLang="ja-JP" dirty="0" smtClean="0"/>
              <a:t>3.3</a:t>
            </a:r>
            <a:r>
              <a:rPr lang="ja-JP" altLang="en-US" dirty="0" smtClean="0"/>
              <a:t>　ルール判定（</a:t>
            </a:r>
            <a:r>
              <a:rPr lang="en-US" altLang="ja-JP" dirty="0"/>
              <a:t>2</a:t>
            </a:r>
            <a:r>
              <a:rPr lang="en-US" altLang="ja-JP" dirty="0" smtClean="0"/>
              <a:t>/3</a:t>
            </a:r>
            <a:r>
              <a:rPr lang="ja-JP" altLang="en-US" dirty="0" smtClean="0"/>
              <a:t>）</a:t>
            </a:r>
            <a:endParaRPr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1164481270"/>
              </p:ext>
            </p:extLst>
          </p:nvPr>
        </p:nvGraphicFramePr>
        <p:xfrm>
          <a:off x="611450" y="3789050"/>
          <a:ext cx="7965129" cy="2092527"/>
        </p:xfrm>
        <a:graphic>
          <a:graphicData uri="http://schemas.openxmlformats.org/drawingml/2006/table">
            <a:tbl>
              <a:tblPr firstRow="1" bandRow="1">
                <a:tableStyleId>{5C22544A-7EE6-4342-B048-85BDC9FD1C3A}</a:tableStyleId>
              </a:tblPr>
              <a:tblGrid>
                <a:gridCol w="1449129">
                  <a:extLst>
                    <a:ext uri="{9D8B030D-6E8A-4147-A177-3AD203B41FA5}">
                      <a16:colId xmlns:a16="http://schemas.microsoft.com/office/drawing/2014/main" val="4093734052"/>
                    </a:ext>
                  </a:extLst>
                </a:gridCol>
                <a:gridCol w="1800000">
                  <a:extLst>
                    <a:ext uri="{9D8B030D-6E8A-4147-A177-3AD203B41FA5}">
                      <a16:colId xmlns:a16="http://schemas.microsoft.com/office/drawing/2014/main" val="2037680222"/>
                    </a:ext>
                  </a:extLst>
                </a:gridCol>
                <a:gridCol w="2556000">
                  <a:extLst>
                    <a:ext uri="{9D8B030D-6E8A-4147-A177-3AD203B41FA5}">
                      <a16:colId xmlns:a16="http://schemas.microsoft.com/office/drawing/2014/main" val="857703102"/>
                    </a:ext>
                  </a:extLst>
                </a:gridCol>
                <a:gridCol w="2160000">
                  <a:extLst>
                    <a:ext uri="{9D8B030D-6E8A-4147-A177-3AD203B41FA5}">
                      <a16:colId xmlns:a16="http://schemas.microsoft.com/office/drawing/2014/main" val="2020581266"/>
                    </a:ext>
                  </a:extLst>
                </a:gridCol>
              </a:tblGrid>
              <a:tr h="289509">
                <a:tc>
                  <a:txBody>
                    <a:bodyPr/>
                    <a:lstStyle/>
                    <a:p>
                      <a:pPr algn="ctr"/>
                      <a:r>
                        <a:rPr kumimoji="1" lang="ja-JP" altLang="en-US" sz="1200" b="1" dirty="0" smtClean="0"/>
                        <a:t>ステータス</a:t>
                      </a:r>
                      <a:endParaRPr kumimoji="1" lang="ja-JP" altLang="en-US" sz="1200" b="1"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リクエスト</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ルールマッチング</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ctr"/>
                      <a:r>
                        <a:rPr kumimoji="1" lang="ja-JP" altLang="en-US" sz="1200" b="1" dirty="0" smtClean="0"/>
                        <a:t>アクション</a:t>
                      </a:r>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475097892"/>
                  </a:ext>
                </a:extLst>
              </a:tr>
              <a:tr h="612000">
                <a:tc rowSpan="2">
                  <a:txBody>
                    <a:bodyPr/>
                    <a:lstStyle/>
                    <a:p>
                      <a:pPr algn="ctr"/>
                      <a:r>
                        <a:rPr kumimoji="1" lang="ja-JP" altLang="en-US" sz="1200" b="1" dirty="0" smtClean="0">
                          <a:solidFill>
                            <a:schemeClr val="bg1"/>
                          </a:solidFill>
                        </a:rPr>
                        <a:t>ステージング</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54598603"/>
                  </a:ext>
                </a:extLst>
              </a:tr>
              <a:tr h="289509">
                <a:tc vMerge="1">
                  <a:txBody>
                    <a:bodyPr/>
                    <a:lstStyle/>
                    <a:p>
                      <a:pPr algn="ct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A3368"/>
                    </a:solidFill>
                  </a:tcPr>
                </a:tc>
                <a:tc>
                  <a:txBody>
                    <a:bodyPr/>
                    <a:lstStyle/>
                    <a:p>
                      <a:pPr algn="r"/>
                      <a:r>
                        <a:rPr kumimoji="1" lang="ja-JP" altLang="en-US" sz="1200" b="1" dirty="0" smtClean="0">
                          <a:solidFill>
                            <a:srgbClr val="FF0000"/>
                          </a:solidFill>
                        </a:rPr>
                        <a:t>リクエスト履歴</a:t>
                      </a: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19562036"/>
                  </a:ext>
                </a:extLst>
              </a:tr>
              <a:tr h="612000">
                <a:tc rowSpan="2">
                  <a:txBody>
                    <a:bodyPr/>
                    <a:lstStyle/>
                    <a:p>
                      <a:pPr algn="ctr"/>
                      <a:r>
                        <a:rPr kumimoji="1" lang="ja-JP" altLang="en-US" sz="1200" b="1" dirty="0" smtClean="0">
                          <a:solidFill>
                            <a:schemeClr val="bg1"/>
                          </a:solidFill>
                        </a:rPr>
                        <a:t>プロダクション</a:t>
                      </a: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endParaRPr kumimoji="1" lang="ja-JP" altLang="en-US" sz="1200" b="1" dirty="0"/>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7085073"/>
                  </a:ext>
                </a:extLst>
              </a:tr>
              <a:tr h="289509">
                <a:tc vMerge="1">
                  <a:txBody>
                    <a:bodyPr/>
                    <a:lstStyle/>
                    <a:p>
                      <a:pPr algn="ctr"/>
                      <a:endParaRPr kumimoji="1" lang="ja-JP" altLang="en-US" sz="1200" b="1" dirty="0">
                        <a:solidFill>
                          <a:schemeClr val="bg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r"/>
                      <a:r>
                        <a:rPr kumimoji="1" lang="ja-JP" altLang="en-US" sz="1200" b="1" dirty="0" smtClean="0">
                          <a:solidFill>
                            <a:srgbClr val="FF0000"/>
                          </a:solidFill>
                        </a:rPr>
                        <a:t>リクエスト履歴</a:t>
                      </a: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kumimoji="1" lang="ja-JP" altLang="en-US" sz="1200" b="1" dirty="0" smtClean="0">
                          <a:solidFill>
                            <a:srgbClr val="FF0000"/>
                          </a:solidFill>
                        </a:rPr>
                        <a:t>アクション履歴</a:t>
                      </a:r>
                      <a:endParaRPr kumimoji="1" lang="ja-JP" altLang="en-US" sz="1200" b="1" dirty="0">
                        <a:solidFill>
                          <a:srgbClr val="FF0000"/>
                        </a:solidFill>
                      </a:endParaRPr>
                    </a:p>
                  </a:txBody>
                  <a:tcPr anchor="ctr">
                    <a:lnL w="12700" cap="flat" cmpd="sng" algn="ctr">
                      <a:solidFill>
                        <a:schemeClr val="tx1">
                          <a:lumMod val="50000"/>
                          <a:lumOff val="50000"/>
                        </a:schemeClr>
                      </a:solidFill>
                      <a:prstDash val="dot"/>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0973049"/>
                  </a:ext>
                </a:extLst>
              </a:tr>
            </a:tbl>
          </a:graphicData>
        </a:graphic>
      </p:graphicFrame>
      <p:sp>
        <p:nvSpPr>
          <p:cNvPr id="7" name="右矢印 6"/>
          <p:cNvSpPr/>
          <p:nvPr/>
        </p:nvSpPr>
        <p:spPr bwMode="auto">
          <a:xfrm>
            <a:off x="2120408" y="4166117"/>
            <a:ext cx="4307021" cy="484632"/>
          </a:xfrm>
          <a:prstGeom prst="rightArrow">
            <a:avLst/>
          </a:prstGeom>
          <a:solidFill>
            <a:srgbClr val="0A3368"/>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200" b="1" dirty="0" smtClean="0">
              <a:latin typeface="+mn-ea"/>
            </a:endParaRPr>
          </a:p>
        </p:txBody>
      </p:sp>
      <p:sp>
        <p:nvSpPr>
          <p:cNvPr id="8" name="右矢印 7"/>
          <p:cNvSpPr/>
          <p:nvPr/>
        </p:nvSpPr>
        <p:spPr bwMode="auto">
          <a:xfrm>
            <a:off x="2120409" y="5074597"/>
            <a:ext cx="6433447" cy="484632"/>
          </a:xfrm>
          <a:prstGeom prst="rightArrow">
            <a:avLst/>
          </a:prstGeom>
          <a:solidFill>
            <a:srgbClr val="00B05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9" name="角丸四角形 8"/>
          <p:cNvSpPr/>
          <p:nvPr/>
        </p:nvSpPr>
        <p:spPr bwMode="auto">
          <a:xfrm>
            <a:off x="2210742" y="4199748"/>
            <a:ext cx="1491685" cy="432000"/>
          </a:xfrm>
          <a:prstGeom prst="roundRect">
            <a:avLst/>
          </a:prstGeom>
          <a:solidFill>
            <a:schemeClr val="bg1"/>
          </a:solidFill>
          <a:ln w="12700">
            <a:solidFill>
              <a:srgbClr val="0A3368"/>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テストリクエスト</a:t>
            </a:r>
            <a:endParaRPr lang="en-US" altLang="ja-JP" sz="1200" b="1" dirty="0" smtClean="0">
              <a:latin typeface="+mn-ea"/>
            </a:endParaRPr>
          </a:p>
        </p:txBody>
      </p:sp>
      <p:sp>
        <p:nvSpPr>
          <p:cNvPr id="10" name="角丸四角形 9"/>
          <p:cNvSpPr/>
          <p:nvPr/>
        </p:nvSpPr>
        <p:spPr bwMode="auto">
          <a:xfrm>
            <a:off x="2210742" y="5138380"/>
            <a:ext cx="1491685" cy="432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a:latin typeface="+mn-ea"/>
              </a:rPr>
              <a:t>リクエスト</a:t>
            </a:r>
            <a:endParaRPr lang="en-US" altLang="ja-JP" sz="1200" b="1" dirty="0" smtClean="0">
              <a:latin typeface="+mn-ea"/>
            </a:endParaRPr>
          </a:p>
        </p:txBody>
      </p:sp>
      <p:sp>
        <p:nvSpPr>
          <p:cNvPr id="11" name="角丸四角形 10"/>
          <p:cNvSpPr/>
          <p:nvPr/>
        </p:nvSpPr>
        <p:spPr bwMode="auto">
          <a:xfrm>
            <a:off x="4052990" y="4199748"/>
            <a:ext cx="1985433" cy="432000"/>
          </a:xfrm>
          <a:prstGeom prst="roundRect">
            <a:avLst/>
          </a:prstGeom>
          <a:solidFill>
            <a:schemeClr val="bg1"/>
          </a:solidFill>
          <a:ln w="12700">
            <a:solidFill>
              <a:srgbClr val="0A3368"/>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ルールマッチング</a:t>
            </a:r>
            <a:endParaRPr lang="en-US" altLang="ja-JP" sz="1200" b="1" dirty="0" smtClean="0">
              <a:latin typeface="+mn-ea"/>
            </a:endParaRPr>
          </a:p>
          <a:p>
            <a:pPr algn="ctr"/>
            <a:r>
              <a:rPr lang="ja-JP" altLang="en-US" sz="1200" b="1" dirty="0" smtClean="0">
                <a:latin typeface="+mn-ea"/>
              </a:rPr>
              <a:t>（結果のログが表示される）</a:t>
            </a:r>
            <a:endParaRPr lang="en-US" altLang="ja-JP" sz="1200" b="1" dirty="0" smtClean="0">
              <a:latin typeface="+mn-ea"/>
            </a:endParaRPr>
          </a:p>
        </p:txBody>
      </p:sp>
      <p:sp>
        <p:nvSpPr>
          <p:cNvPr id="12" name="角丸四角形 11"/>
          <p:cNvSpPr/>
          <p:nvPr/>
        </p:nvSpPr>
        <p:spPr bwMode="auto">
          <a:xfrm>
            <a:off x="4052990" y="5138380"/>
            <a:ext cx="1985433" cy="432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ルールマッチング</a:t>
            </a:r>
            <a:endParaRPr lang="en-US" altLang="ja-JP" sz="1200" b="1" dirty="0" smtClean="0">
              <a:latin typeface="+mn-ea"/>
            </a:endParaRPr>
          </a:p>
        </p:txBody>
      </p:sp>
      <p:sp>
        <p:nvSpPr>
          <p:cNvPr id="14" name="角丸四角形 13"/>
          <p:cNvSpPr/>
          <p:nvPr/>
        </p:nvSpPr>
        <p:spPr bwMode="auto">
          <a:xfrm>
            <a:off x="6603352" y="5138380"/>
            <a:ext cx="1512210" cy="432000"/>
          </a:xfrm>
          <a:prstGeom prst="roundRect">
            <a:avLst/>
          </a:prstGeom>
          <a:solidFill>
            <a:schemeClr val="bg1"/>
          </a:solidFill>
          <a:ln w="12700">
            <a:solidFill>
              <a:srgbClr val="00B05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sz="1200" b="1" dirty="0" smtClean="0">
                <a:latin typeface="+mn-ea"/>
              </a:rPr>
              <a:t>アクション実行</a:t>
            </a:r>
            <a:endParaRPr lang="en-US" altLang="ja-JP" sz="1200" b="1" dirty="0" smtClean="0">
              <a:latin typeface="+mn-ea"/>
            </a:endParaRPr>
          </a:p>
        </p:txBody>
      </p:sp>
    </p:spTree>
    <p:extLst>
      <p:ext uri="{BB962C8B-B14F-4D97-AF65-F5344CB8AC3E}">
        <p14:creationId xmlns:p14="http://schemas.microsoft.com/office/powerpoint/2010/main" val="4391482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12"/>
          <p:cNvSpPr>
            <a:spLocks noGrp="1"/>
          </p:cNvSpPr>
          <p:nvPr>
            <p:ph sz="quarter" idx="10"/>
          </p:nvPr>
        </p:nvSpPr>
        <p:spPr/>
        <p:txBody>
          <a:bodyPr/>
          <a:lstStyle/>
          <a:p>
            <a:r>
              <a:rPr kumimoji="1" lang="ja-JP" altLang="en-US" dirty="0" smtClean="0"/>
              <a:t>「アクション履歴」画面</a:t>
            </a:r>
            <a:endParaRPr kumimoji="1" lang="en-US" altLang="ja-JP" dirty="0" smtClean="0"/>
          </a:p>
          <a:p>
            <a:pPr marL="180000" lvl="1" indent="0">
              <a:buNone/>
            </a:pPr>
            <a:endParaRPr lang="en-US" altLang="ja-JP" dirty="0" smtClean="0"/>
          </a:p>
          <a:p>
            <a:pPr lvl="1"/>
            <a:r>
              <a:rPr lang="ja-JP" altLang="en-US" dirty="0" smtClean="0"/>
              <a:t>「状態」欄のアイコン</a:t>
            </a:r>
            <a:endParaRPr lang="en-US" altLang="ja-JP" dirty="0" smtClean="0"/>
          </a:p>
          <a:p>
            <a:pPr lvl="2"/>
            <a:r>
              <a:rPr lang="ja-JP" altLang="en-US" dirty="0" smtClean="0"/>
              <a:t>表示されるアイコンによって、アクションが実行されたのか、承認待ちなのか、エラーで停止しているのか等を確認可能</a:t>
            </a:r>
            <a:endParaRPr lang="en-US" altLang="ja-JP" dirty="0" smtClean="0"/>
          </a:p>
          <a:p>
            <a:pPr lvl="2"/>
            <a:endParaRPr lang="en-US" altLang="ja-JP" dirty="0" smtClean="0"/>
          </a:p>
          <a:p>
            <a:pPr lvl="1"/>
            <a:r>
              <a:rPr kumimoji="1" lang="ja-JP" altLang="en-US" dirty="0" smtClean="0"/>
              <a:t>「操作」欄のボタン</a:t>
            </a:r>
            <a:endParaRPr kumimoji="1" lang="en-US" altLang="ja-JP" dirty="0" smtClean="0"/>
          </a:p>
          <a:p>
            <a:pPr lvl="2"/>
            <a:r>
              <a:rPr lang="ja-JP" altLang="en-US" dirty="0" smtClean="0"/>
              <a:t>「詳細表示」</a:t>
            </a:r>
            <a:r>
              <a:rPr kumimoji="1" lang="ja-JP" altLang="en-US" dirty="0" smtClean="0"/>
              <a:t>ボタンおよび「ダウンロード」ボタンからアクションの詳細を確認することが可能</a:t>
            </a:r>
            <a:endParaRPr kumimoji="1" lang="en-US" altLang="ja-JP" dirty="0" smtClean="0"/>
          </a:p>
          <a:p>
            <a:pPr lvl="2"/>
            <a:r>
              <a:rPr lang="ja-JP" altLang="en-US" dirty="0" smtClean="0"/>
              <a:t>「承認」ボタンでは保留中アクションの再開および停止を選択し実行が可能</a:t>
            </a:r>
            <a:endParaRPr lang="en-US" altLang="ja-JP" dirty="0" smtClean="0"/>
          </a:p>
          <a:p>
            <a:pPr lvl="2"/>
            <a:endParaRPr kumimoji="1" lang="en-US" altLang="ja-JP" dirty="0" smtClean="0"/>
          </a:p>
          <a:p>
            <a:pPr lvl="2">
              <a:buFont typeface="メイリオ" panose="020B0604030504040204" pitchFamily="50" charset="-128"/>
              <a:buChar char="※"/>
            </a:pPr>
            <a:r>
              <a:rPr kumimoji="1" lang="ja-JP" altLang="en-US" dirty="0" smtClean="0"/>
              <a:t>ディシジョンテーブルファイル</a:t>
            </a:r>
            <a:r>
              <a:rPr lang="ja-JP" altLang="en-US" dirty="0" smtClean="0"/>
              <a:t>の</a:t>
            </a:r>
            <a:r>
              <a:rPr kumimoji="1" lang="ja-JP" altLang="en-US" dirty="0" smtClean="0"/>
              <a:t>「アクション実行</a:t>
            </a:r>
            <a:r>
              <a:rPr lang="ja-JP" altLang="en-US" dirty="0" smtClean="0"/>
              <a:t>前パラメータ情報」を記述している場合、アクション実行を保留することが可能</a:t>
            </a:r>
            <a:endParaRPr lang="en-US" altLang="ja-JP" dirty="0" smtClean="0"/>
          </a:p>
          <a:p>
            <a:pPr lvl="2">
              <a:buFont typeface="メイリオ" panose="020B0604030504040204" pitchFamily="50" charset="-128"/>
              <a:buChar char="※"/>
            </a:pPr>
            <a:endParaRPr kumimoji="1" lang="en-US" altLang="ja-JP" dirty="0" smtClean="0"/>
          </a:p>
          <a:p>
            <a:pPr lvl="1"/>
            <a:endParaRPr kumimoji="1" lang="en-US" altLang="ja-JP" dirty="0" smtClean="0"/>
          </a:p>
          <a:p>
            <a:pPr lvl="1"/>
            <a:endParaRPr lang="en-US" altLang="ja-JP" dirty="0"/>
          </a:p>
          <a:p>
            <a:pPr lvl="1"/>
            <a:endParaRPr kumimoji="1" lang="en-US" altLang="ja-JP" dirty="0" smtClean="0"/>
          </a:p>
          <a:p>
            <a:pPr lvl="1"/>
            <a:endParaRPr kumimoji="1" lang="en-US" altLang="ja-JP" dirty="0" smtClean="0"/>
          </a:p>
          <a:p>
            <a:pPr lvl="1"/>
            <a:endParaRPr lang="en-US" altLang="ja-JP" dirty="0"/>
          </a:p>
          <a:p>
            <a:pPr marL="180000" lvl="1" indent="0">
              <a:buNone/>
            </a:pPr>
            <a:r>
              <a:rPr lang="ja-JP" altLang="en-US" dirty="0" smtClean="0"/>
              <a:t>（</a:t>
            </a:r>
            <a:r>
              <a:rPr lang="ja-JP" altLang="en-US" dirty="0"/>
              <a:t>詳細はマニュアル </a:t>
            </a:r>
            <a:r>
              <a:rPr lang="en-US" altLang="ja-JP" dirty="0"/>
              <a:t>&lt;</a:t>
            </a:r>
            <a:r>
              <a:rPr lang="ja-JP" altLang="en-US" b="1" dirty="0">
                <a:hlinkClick r:id="rId2"/>
              </a:rPr>
              <a:t>利用手順マニュアル </a:t>
            </a:r>
            <a:r>
              <a:rPr lang="en-US" altLang="ja-JP" b="1" dirty="0">
                <a:hlinkClick r:id="rId2"/>
              </a:rPr>
              <a:t>-</a:t>
            </a:r>
            <a:r>
              <a:rPr lang="ja-JP" altLang="en-US" b="1" dirty="0">
                <a:hlinkClick r:id="rId2"/>
              </a:rPr>
              <a:t>アクション履歴編</a:t>
            </a:r>
            <a:r>
              <a:rPr lang="en-US" altLang="ja-JP" b="1" dirty="0">
                <a:hlinkClick r:id="rId2"/>
              </a:rPr>
              <a:t>-</a:t>
            </a:r>
            <a:r>
              <a:rPr lang="en-US" altLang="ja-JP" dirty="0"/>
              <a:t>&gt;</a:t>
            </a:r>
            <a:r>
              <a:rPr lang="ja-JP" altLang="en-US" dirty="0"/>
              <a:t> を参照）</a:t>
            </a:r>
            <a:endParaRPr kumimoji="1" lang="ja-JP" altLang="en-US" dirty="0"/>
          </a:p>
        </p:txBody>
      </p:sp>
      <p:sp>
        <p:nvSpPr>
          <p:cNvPr id="2" name="タイトル 1"/>
          <p:cNvSpPr>
            <a:spLocks noGrp="1"/>
          </p:cNvSpPr>
          <p:nvPr>
            <p:ph type="title"/>
          </p:nvPr>
        </p:nvSpPr>
        <p:spPr/>
        <p:txBody>
          <a:bodyPr>
            <a:normAutofit/>
          </a:bodyPr>
          <a:lstStyle/>
          <a:p>
            <a:r>
              <a:rPr lang="en-US" altLang="ja-JP" dirty="0" smtClean="0"/>
              <a:t>3.3</a:t>
            </a:r>
            <a:r>
              <a:rPr lang="ja-JP" altLang="en-US" dirty="0" smtClean="0"/>
              <a:t>　ルール判定（</a:t>
            </a:r>
            <a:r>
              <a:rPr lang="en-US" altLang="ja-JP" dirty="0"/>
              <a:t>3</a:t>
            </a:r>
            <a:r>
              <a:rPr lang="en-US" altLang="ja-JP" dirty="0" smtClean="0"/>
              <a:t>/3</a:t>
            </a:r>
            <a:r>
              <a:rPr lang="ja-JP" altLang="en-US" dirty="0" smtClean="0"/>
              <a:t>）</a:t>
            </a:r>
            <a:endParaRPr lang="ja-JP" altLang="en-US" dirty="0"/>
          </a:p>
        </p:txBody>
      </p:sp>
      <p:pic>
        <p:nvPicPr>
          <p:cNvPr id="4" name="図 3"/>
          <p:cNvPicPr>
            <a:picLocks noChangeAspect="1"/>
          </p:cNvPicPr>
          <p:nvPr/>
        </p:nvPicPr>
        <p:blipFill rotWithShape="1">
          <a:blip r:embed="rId3"/>
          <a:srcRect l="20939" r="2727"/>
          <a:stretch/>
        </p:blipFill>
        <p:spPr>
          <a:xfrm>
            <a:off x="778330" y="4353700"/>
            <a:ext cx="7993110" cy="1307964"/>
          </a:xfrm>
          <a:prstGeom prst="rect">
            <a:avLst/>
          </a:prstGeom>
        </p:spPr>
      </p:pic>
      <p:sp>
        <p:nvSpPr>
          <p:cNvPr id="14" name="角丸四角形 13"/>
          <p:cNvSpPr/>
          <p:nvPr/>
        </p:nvSpPr>
        <p:spPr bwMode="auto">
          <a:xfrm>
            <a:off x="4954910" y="4691597"/>
            <a:ext cx="2885593" cy="681674"/>
          </a:xfrm>
          <a:prstGeom prst="roundRect">
            <a:avLst>
              <a:gd name="adj" fmla="val 7383"/>
            </a:avLst>
          </a:prstGeom>
          <a:noFill/>
          <a:ln w="5715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Tree>
    <p:extLst>
      <p:ext uri="{BB962C8B-B14F-4D97-AF65-F5344CB8AC3E}">
        <p14:creationId xmlns:p14="http://schemas.microsoft.com/office/powerpoint/2010/main" val="1968386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en-US" altLang="ja-JP" dirty="0" smtClean="0"/>
              <a:t>Bas</a:t>
            </a:r>
            <a:r>
              <a:rPr lang="en-US" altLang="ja-JP" dirty="0"/>
              <a:t>e</a:t>
            </a:r>
            <a:r>
              <a:rPr lang="ja-JP" altLang="en-US" dirty="0" smtClean="0"/>
              <a:t>では</a:t>
            </a:r>
            <a:r>
              <a:rPr lang="en-US" altLang="ja-JP" dirty="0"/>
              <a:t>OASE</a:t>
            </a:r>
            <a:r>
              <a:rPr lang="ja-JP" altLang="en-US" dirty="0"/>
              <a:t>の以下機能（画面）を</a:t>
            </a:r>
            <a:r>
              <a:rPr lang="ja-JP" altLang="en-US" dirty="0" smtClean="0"/>
              <a:t>用いる</a:t>
            </a:r>
            <a:endParaRPr lang="en-US" altLang="ja-JP" dirty="0"/>
          </a:p>
          <a:p>
            <a:endParaRPr lang="en-US" altLang="ja-JP" dirty="0" smtClean="0"/>
          </a:p>
          <a:p>
            <a:pPr lvl="1"/>
            <a:r>
              <a:rPr lang="en-US" altLang="ja-JP" dirty="0" smtClean="0"/>
              <a:t>Dashboard</a:t>
            </a:r>
            <a:r>
              <a:rPr lang="ja-JP" altLang="en-US" dirty="0" smtClean="0"/>
              <a:t>画面</a:t>
            </a:r>
            <a:endParaRPr lang="ja-JP" altLang="en-US" dirty="0"/>
          </a:p>
          <a:p>
            <a:pPr lvl="1"/>
            <a:endParaRPr lang="en-US" altLang="ja-JP" dirty="0" smtClean="0"/>
          </a:p>
          <a:p>
            <a:pPr lvl="1"/>
            <a:endParaRPr lang="en-US" altLang="ja-JP" dirty="0"/>
          </a:p>
        </p:txBody>
      </p:sp>
      <p:sp>
        <p:nvSpPr>
          <p:cNvPr id="2" name="タイトル 1"/>
          <p:cNvSpPr>
            <a:spLocks noGrp="1"/>
          </p:cNvSpPr>
          <p:nvPr>
            <p:ph type="title"/>
          </p:nvPr>
        </p:nvSpPr>
        <p:spPr/>
        <p:txBody>
          <a:bodyPr/>
          <a:lstStyle/>
          <a:p>
            <a:r>
              <a:rPr lang="en-US" altLang="ja-JP" dirty="0"/>
              <a:t>1.1</a:t>
            </a:r>
            <a:r>
              <a:rPr lang="ja-JP" altLang="en-US" dirty="0"/>
              <a:t>　</a:t>
            </a:r>
            <a:r>
              <a:rPr lang="ja-JP" altLang="en-US" dirty="0" smtClean="0"/>
              <a:t>本書について</a:t>
            </a:r>
            <a:endParaRPr lang="ja-JP" altLang="en-US" dirty="0"/>
          </a:p>
        </p:txBody>
      </p:sp>
      <p:pic>
        <p:nvPicPr>
          <p:cNvPr id="38" name="図 37"/>
          <p:cNvPicPr>
            <a:picLocks noChangeAspect="1"/>
          </p:cNvPicPr>
          <p:nvPr/>
        </p:nvPicPr>
        <p:blipFill>
          <a:blip r:embed="rId2"/>
          <a:stretch>
            <a:fillRect/>
          </a:stretch>
        </p:blipFill>
        <p:spPr>
          <a:xfrm>
            <a:off x="739213" y="1978826"/>
            <a:ext cx="4722102" cy="4436261"/>
          </a:xfrm>
          <a:prstGeom prst="rect">
            <a:avLst/>
          </a:prstGeom>
        </p:spPr>
      </p:pic>
      <p:sp>
        <p:nvSpPr>
          <p:cNvPr id="21" name="正方形/長方形 20"/>
          <p:cNvSpPr/>
          <p:nvPr/>
        </p:nvSpPr>
        <p:spPr bwMode="auto">
          <a:xfrm>
            <a:off x="870532" y="3957082"/>
            <a:ext cx="4464620" cy="624078"/>
          </a:xfrm>
          <a:prstGeom prst="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28" name="角丸四角形 27"/>
          <p:cNvSpPr/>
          <p:nvPr/>
        </p:nvSpPr>
        <p:spPr bwMode="auto">
          <a:xfrm>
            <a:off x="5652500" y="2266865"/>
            <a:ext cx="2520000" cy="2313974"/>
          </a:xfrm>
          <a:prstGeom prst="roundRect">
            <a:avLst>
              <a:gd name="adj" fmla="val 5943"/>
            </a:avLst>
          </a:prstGeom>
          <a:solidFill>
            <a:schemeClr val="bg1"/>
          </a:solidFill>
          <a:ln w="38100">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kumimoji="1" lang="ja-JP" altLang="en-US" sz="1200" b="1" dirty="0" smtClean="0">
                <a:latin typeface="+mn-ea"/>
              </a:rPr>
              <a:t>カテゴリ：ルール</a:t>
            </a:r>
          </a:p>
        </p:txBody>
      </p:sp>
      <p:sp>
        <p:nvSpPr>
          <p:cNvPr id="29" name="角丸四角形 28"/>
          <p:cNvSpPr/>
          <p:nvPr/>
        </p:nvSpPr>
        <p:spPr bwMode="auto">
          <a:xfrm>
            <a:off x="5652500" y="4717240"/>
            <a:ext cx="2520000" cy="1664170"/>
          </a:xfrm>
          <a:prstGeom prst="roundRect">
            <a:avLst>
              <a:gd name="adj" fmla="val 5943"/>
            </a:avLst>
          </a:prstGeom>
          <a:solidFill>
            <a:schemeClr val="bg1"/>
          </a:solidFill>
          <a:ln w="38100">
            <a:solidFill>
              <a:srgbClr val="FF000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r>
              <a:rPr lang="ja-JP" altLang="en-US" sz="1200" b="1" dirty="0" smtClean="0">
                <a:latin typeface="+mn-ea"/>
              </a:rPr>
              <a:t>カテゴリ：システム</a:t>
            </a:r>
            <a:endParaRPr kumimoji="1" lang="ja-JP" altLang="en-US" sz="1200" b="1" dirty="0" smtClean="0">
              <a:latin typeface="+mn-ea"/>
            </a:endParaRPr>
          </a:p>
        </p:txBody>
      </p:sp>
      <p:graphicFrame>
        <p:nvGraphicFramePr>
          <p:cNvPr id="18" name="表 17"/>
          <p:cNvGraphicFramePr>
            <a:graphicFrameLocks noGrp="1"/>
          </p:cNvGraphicFramePr>
          <p:nvPr>
            <p:extLst>
              <p:ext uri="{D42A27DB-BD31-4B8C-83A1-F6EECF244321}">
                <p14:modId xmlns:p14="http://schemas.microsoft.com/office/powerpoint/2010/main" val="773826386"/>
              </p:ext>
            </p:extLst>
          </p:nvPr>
        </p:nvGraphicFramePr>
        <p:xfrm>
          <a:off x="5865897" y="2669569"/>
          <a:ext cx="2021205" cy="1737360"/>
        </p:xfrm>
        <a:graphic>
          <a:graphicData uri="http://schemas.openxmlformats.org/drawingml/2006/table">
            <a:tbl>
              <a:tblPr firstRow="1" bandRow="1">
                <a:tableStyleId>{5C22544A-7EE6-4342-B048-85BDC9FD1C3A}</a:tableStyleId>
              </a:tblPr>
              <a:tblGrid>
                <a:gridCol w="2021205">
                  <a:extLst>
                    <a:ext uri="{9D8B030D-6E8A-4147-A177-3AD203B41FA5}">
                      <a16:colId xmlns:a16="http://schemas.microsoft.com/office/drawing/2014/main" val="627619205"/>
                    </a:ext>
                  </a:extLst>
                </a:gridCol>
              </a:tblGrid>
              <a:tr h="269664">
                <a:tc>
                  <a:txBody>
                    <a:bodyPr/>
                    <a:lstStyle/>
                    <a:p>
                      <a:pPr algn="ctr"/>
                      <a:r>
                        <a:rPr kumimoji="1" lang="ja-JP" altLang="en-US" sz="1300" dirty="0" smtClean="0">
                          <a:latin typeface="+mn-lt"/>
                        </a:rPr>
                        <a:t>画面名称</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A3368"/>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A3368"/>
                    </a:solidFill>
                  </a:tcPr>
                </a:tc>
                <a:extLst>
                  <a:ext uri="{0D108BD9-81ED-4DB2-BD59-A6C34878D82A}">
                    <a16:rowId xmlns:a16="http://schemas.microsoft.com/office/drawing/2014/main" val="3321201334"/>
                  </a:ext>
                </a:extLst>
              </a:tr>
              <a:tr h="214373">
                <a:tc>
                  <a:txBody>
                    <a:bodyPr/>
                    <a:lstStyle/>
                    <a:p>
                      <a:r>
                        <a:rPr kumimoji="1" lang="ja-JP" altLang="en-US" sz="1300" dirty="0" smtClean="0">
                          <a:latin typeface="+mn-lt"/>
                        </a:rPr>
                        <a:t>ディシジョンテーブル</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1718803"/>
                  </a:ext>
                </a:extLst>
              </a:tr>
              <a:tr h="2143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smtClean="0">
                          <a:latin typeface="+mn-lt"/>
                        </a:rPr>
                        <a:t>トークン払い出し</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6941294"/>
                  </a:ext>
                </a:extLst>
              </a:tr>
              <a:tr h="214373">
                <a:tc>
                  <a:txBody>
                    <a:bodyPr/>
                    <a:lstStyle/>
                    <a:p>
                      <a:r>
                        <a:rPr kumimoji="1" lang="ja-JP" altLang="en-US" sz="1300" dirty="0" smtClean="0">
                          <a:latin typeface="+mn-lt"/>
                        </a:rPr>
                        <a:t>ルール</a:t>
                      </a:r>
                      <a:endParaRPr kumimoji="1" lang="en-US" altLang="ja-JP" sz="1300" dirty="0" smtClean="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0670992"/>
                  </a:ext>
                </a:extLst>
              </a:tr>
              <a:tr h="214373">
                <a:tc>
                  <a:txBody>
                    <a:bodyPr/>
                    <a:lstStyle/>
                    <a:p>
                      <a:r>
                        <a:rPr kumimoji="1" lang="ja-JP" altLang="en-US" sz="1300" dirty="0" smtClean="0">
                          <a:latin typeface="+mn-lt"/>
                        </a:rPr>
                        <a:t>リクエスト履歴</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3338134"/>
                  </a:ext>
                </a:extLst>
              </a:tr>
              <a:tr h="214373">
                <a:tc>
                  <a:txBody>
                    <a:bodyPr/>
                    <a:lstStyle/>
                    <a:p>
                      <a:r>
                        <a:rPr kumimoji="1" lang="ja-JP" altLang="en-US" sz="1300" dirty="0" smtClean="0">
                          <a:latin typeface="+mn-lt"/>
                        </a:rPr>
                        <a:t>アクション履歴</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rgbClr val="0A336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7879147"/>
                  </a:ext>
                </a:extLst>
              </a:tr>
            </a:tbl>
          </a:graphicData>
        </a:graphic>
      </p:graphicFrame>
      <p:graphicFrame>
        <p:nvGraphicFramePr>
          <p:cNvPr id="27" name="表 26"/>
          <p:cNvGraphicFramePr>
            <a:graphicFrameLocks noGrp="1"/>
          </p:cNvGraphicFramePr>
          <p:nvPr>
            <p:extLst>
              <p:ext uri="{D42A27DB-BD31-4B8C-83A1-F6EECF244321}">
                <p14:modId xmlns:p14="http://schemas.microsoft.com/office/powerpoint/2010/main" val="4026595113"/>
              </p:ext>
            </p:extLst>
          </p:nvPr>
        </p:nvGraphicFramePr>
        <p:xfrm>
          <a:off x="5865897" y="5083027"/>
          <a:ext cx="2021205" cy="1158240"/>
        </p:xfrm>
        <a:graphic>
          <a:graphicData uri="http://schemas.openxmlformats.org/drawingml/2006/table">
            <a:tbl>
              <a:tblPr firstRow="1" bandRow="1">
                <a:tableStyleId>{5C22544A-7EE6-4342-B048-85BDC9FD1C3A}</a:tableStyleId>
              </a:tblPr>
              <a:tblGrid>
                <a:gridCol w="2021205">
                  <a:extLst>
                    <a:ext uri="{9D8B030D-6E8A-4147-A177-3AD203B41FA5}">
                      <a16:colId xmlns:a16="http://schemas.microsoft.com/office/drawing/2014/main" val="627619205"/>
                    </a:ext>
                  </a:extLst>
                </a:gridCol>
              </a:tblGrid>
              <a:tr h="269664">
                <a:tc>
                  <a:txBody>
                    <a:bodyPr/>
                    <a:lstStyle/>
                    <a:p>
                      <a:pPr algn="ctr"/>
                      <a:r>
                        <a:rPr kumimoji="1" lang="ja-JP" altLang="en-US" sz="1300" dirty="0" smtClean="0">
                          <a:latin typeface="+mn-lt"/>
                        </a:rPr>
                        <a:t>画面名称</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rgbClr val="0A3368"/>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0A3368"/>
                    </a:solidFill>
                  </a:tcPr>
                </a:tc>
                <a:extLst>
                  <a:ext uri="{0D108BD9-81ED-4DB2-BD59-A6C34878D82A}">
                    <a16:rowId xmlns:a16="http://schemas.microsoft.com/office/drawing/2014/main" val="3321201334"/>
                  </a:ext>
                </a:extLst>
              </a:tr>
              <a:tr h="214373">
                <a:tc>
                  <a:txBody>
                    <a:bodyPr/>
                    <a:lstStyle/>
                    <a:p>
                      <a:r>
                        <a:rPr kumimoji="1" lang="ja-JP" altLang="en-US" sz="1300" dirty="0" smtClean="0">
                          <a:latin typeface="+mn-lt"/>
                        </a:rPr>
                        <a:t>グループ</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586547"/>
                  </a:ext>
                </a:extLst>
              </a:tr>
              <a:tr h="214373">
                <a:tc>
                  <a:txBody>
                    <a:bodyPr/>
                    <a:lstStyle/>
                    <a:p>
                      <a:r>
                        <a:rPr kumimoji="1" lang="ja-JP" altLang="en-US" sz="1300" dirty="0" smtClean="0">
                          <a:latin typeface="+mn-lt"/>
                        </a:rPr>
                        <a:t>ユーザ</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0376512"/>
                  </a:ext>
                </a:extLst>
              </a:tr>
              <a:tr h="214373">
                <a:tc>
                  <a:txBody>
                    <a:bodyPr/>
                    <a:lstStyle/>
                    <a:p>
                      <a:r>
                        <a:rPr kumimoji="1" lang="ja-JP" altLang="en-US" sz="1300" dirty="0" smtClean="0">
                          <a:latin typeface="+mn-lt"/>
                        </a:rPr>
                        <a:t>アクション設定</a:t>
                      </a:r>
                      <a:endParaRPr kumimoji="1" lang="ja-JP" altLang="en-US" sz="1300" dirty="0">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81718803"/>
                  </a:ext>
                </a:extLst>
              </a:tr>
            </a:tbl>
          </a:graphicData>
        </a:graphic>
      </p:graphicFrame>
      <p:cxnSp>
        <p:nvCxnSpPr>
          <p:cNvPr id="35" name="直線コネクタ 34"/>
          <p:cNvCxnSpPr>
            <a:stCxn id="21" idx="3"/>
            <a:endCxn id="28" idx="1"/>
          </p:cNvCxnSpPr>
          <p:nvPr/>
        </p:nvCxnSpPr>
        <p:spPr bwMode="auto">
          <a:xfrm flipV="1">
            <a:off x="5335152" y="3423852"/>
            <a:ext cx="317348" cy="845269"/>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cxnSp>
        <p:nvCxnSpPr>
          <p:cNvPr id="36" name="直線コネクタ 35"/>
          <p:cNvCxnSpPr>
            <a:stCxn id="43" idx="3"/>
            <a:endCxn id="29" idx="1"/>
          </p:cNvCxnSpPr>
          <p:nvPr/>
        </p:nvCxnSpPr>
        <p:spPr bwMode="auto">
          <a:xfrm>
            <a:off x="5332574" y="5014951"/>
            <a:ext cx="319926" cy="534374"/>
          </a:xfrm>
          <a:prstGeom prst="line">
            <a:avLst/>
          </a:prstGeom>
          <a:solidFill>
            <a:schemeClr val="bg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cxnSp>
      <p:sp>
        <p:nvSpPr>
          <p:cNvPr id="43" name="正方形/長方形 42"/>
          <p:cNvSpPr/>
          <p:nvPr/>
        </p:nvSpPr>
        <p:spPr bwMode="auto">
          <a:xfrm>
            <a:off x="867954" y="4702912"/>
            <a:ext cx="4464620" cy="624078"/>
          </a:xfrm>
          <a:prstGeom prst="rect">
            <a:avLst/>
          </a:prstGeom>
          <a:noFill/>
          <a:ln w="38100">
            <a:solidFill>
              <a:srgbClr val="FF000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47" name="正方形/長方形 46"/>
          <p:cNvSpPr/>
          <p:nvPr/>
        </p:nvSpPr>
        <p:spPr bwMode="auto">
          <a:xfrm>
            <a:off x="3413742" y="4887724"/>
            <a:ext cx="576000" cy="216000"/>
          </a:xfrm>
          <a:prstGeom prst="rect">
            <a:avLst/>
          </a:prstGeom>
          <a:solidFill>
            <a:schemeClr val="tx1">
              <a:lumMod val="50000"/>
              <a:lumOff val="50000"/>
              <a:alpha val="60000"/>
            </a:schemeClr>
          </a:solidFill>
          <a:ln w="381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
        <p:nvSpPr>
          <p:cNvPr id="19" name="正方形/長方形 18"/>
          <p:cNvSpPr/>
          <p:nvPr/>
        </p:nvSpPr>
        <p:spPr bwMode="auto">
          <a:xfrm>
            <a:off x="1503130" y="4887724"/>
            <a:ext cx="1046240" cy="216000"/>
          </a:xfrm>
          <a:prstGeom prst="rect">
            <a:avLst/>
          </a:prstGeom>
          <a:solidFill>
            <a:schemeClr val="tx1">
              <a:lumMod val="50000"/>
              <a:lumOff val="50000"/>
              <a:alpha val="60000"/>
            </a:schemeClr>
          </a:solidFill>
          <a:ln w="381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39353246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4515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ja-JP" altLang="en-US" dirty="0" smtClean="0"/>
              <a:t>一度だけ設定を実施</a:t>
            </a:r>
            <a:endParaRPr kumimoji="1" lang="en-US" altLang="ja-JP" dirty="0" smtClean="0"/>
          </a:p>
        </p:txBody>
      </p:sp>
      <p:sp>
        <p:nvSpPr>
          <p:cNvPr id="2" name="タイトル 1"/>
          <p:cNvSpPr>
            <a:spLocks noGrp="1"/>
          </p:cNvSpPr>
          <p:nvPr>
            <p:ph type="title"/>
          </p:nvPr>
        </p:nvSpPr>
        <p:spPr/>
        <p:txBody>
          <a:bodyPr/>
          <a:lstStyle/>
          <a:p>
            <a:r>
              <a:rPr lang="en-US" altLang="ja-JP" dirty="0" smtClean="0"/>
              <a:t>1.2</a:t>
            </a:r>
            <a:r>
              <a:rPr lang="ja-JP" altLang="en-US" dirty="0"/>
              <a:t>　</a:t>
            </a:r>
            <a:r>
              <a:rPr lang="en-US" altLang="ja-JP" dirty="0" smtClean="0"/>
              <a:t>OASE</a:t>
            </a:r>
            <a:r>
              <a:rPr lang="ja-JP" altLang="en-US" dirty="0" smtClean="0"/>
              <a:t>利用</a:t>
            </a:r>
            <a:r>
              <a:rPr lang="ja-JP" altLang="en-US" dirty="0"/>
              <a:t>設定</a:t>
            </a:r>
            <a:r>
              <a:rPr lang="ja-JP" altLang="en-US" dirty="0" smtClean="0"/>
              <a:t>フロー</a:t>
            </a:r>
            <a:endParaRPr lang="ja-JP" altLang="en-US" dirty="0"/>
          </a:p>
        </p:txBody>
      </p:sp>
      <p:graphicFrame>
        <p:nvGraphicFramePr>
          <p:cNvPr id="23" name="表 22"/>
          <p:cNvGraphicFramePr>
            <a:graphicFrameLocks noGrp="1"/>
          </p:cNvGraphicFramePr>
          <p:nvPr>
            <p:extLst>
              <p:ext uri="{D42A27DB-BD31-4B8C-83A1-F6EECF244321}">
                <p14:modId xmlns:p14="http://schemas.microsoft.com/office/powerpoint/2010/main" val="412234864"/>
              </p:ext>
            </p:extLst>
          </p:nvPr>
        </p:nvGraphicFramePr>
        <p:xfrm>
          <a:off x="514040" y="1294100"/>
          <a:ext cx="8306550" cy="396000"/>
        </p:xfrm>
        <a:graphic>
          <a:graphicData uri="http://schemas.openxmlformats.org/drawingml/2006/table">
            <a:tbl>
              <a:tblPr firstRow="1" bandRow="1">
                <a:tableStyleId>{5C22544A-7EE6-4342-B048-85BDC9FD1C3A}</a:tableStyleId>
              </a:tblPr>
              <a:tblGrid>
                <a:gridCol w="4778103">
                  <a:extLst>
                    <a:ext uri="{9D8B030D-6E8A-4147-A177-3AD203B41FA5}">
                      <a16:colId xmlns:a16="http://schemas.microsoft.com/office/drawing/2014/main" val="772907950"/>
                    </a:ext>
                  </a:extLst>
                </a:gridCol>
                <a:gridCol w="2304277">
                  <a:extLst>
                    <a:ext uri="{9D8B030D-6E8A-4147-A177-3AD203B41FA5}">
                      <a16:colId xmlns:a16="http://schemas.microsoft.com/office/drawing/2014/main" val="2362345457"/>
                    </a:ext>
                  </a:extLst>
                </a:gridCol>
                <a:gridCol w="1224170">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bl>
          </a:graphicData>
        </a:graphic>
      </p:graphicFrame>
      <p:sp>
        <p:nvSpPr>
          <p:cNvPr id="24" name="正方形/長方形 23"/>
          <p:cNvSpPr/>
          <p:nvPr/>
        </p:nvSpPr>
        <p:spPr bwMode="auto">
          <a:xfrm>
            <a:off x="514040" y="1755961"/>
            <a:ext cx="8306550" cy="3073861"/>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lang="ja-JP" altLang="en-US" b="1" dirty="0">
              <a:solidFill>
                <a:srgbClr val="002060"/>
              </a:solidFill>
              <a:latin typeface="+mn-ea"/>
            </a:endParaRPr>
          </a:p>
        </p:txBody>
      </p:sp>
      <p:sp>
        <p:nvSpPr>
          <p:cNvPr id="25" name="正方形/長方形 24"/>
          <p:cNvSpPr/>
          <p:nvPr/>
        </p:nvSpPr>
        <p:spPr bwMode="auto">
          <a:xfrm>
            <a:off x="628340" y="1826029"/>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2.1</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kumimoji="1" lang="ja-JP" altLang="en-US" b="1" dirty="0" smtClean="0">
                <a:solidFill>
                  <a:sysClr val="windowText" lastClr="000000"/>
                </a:solidFill>
                <a:latin typeface="+mn-ea"/>
              </a:rPr>
              <a:t>アクセス権限</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26" name="正方形/長方形 25"/>
          <p:cNvSpPr/>
          <p:nvPr/>
        </p:nvSpPr>
        <p:spPr bwMode="auto">
          <a:xfrm>
            <a:off x="5280094" y="191615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グループ</a:t>
            </a:r>
          </a:p>
        </p:txBody>
      </p:sp>
      <p:sp>
        <p:nvSpPr>
          <p:cNvPr id="27" name="正方形/長方形 26"/>
          <p:cNvSpPr/>
          <p:nvPr/>
        </p:nvSpPr>
        <p:spPr bwMode="auto">
          <a:xfrm>
            <a:off x="5280094" y="232353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002060"/>
                </a:solidFill>
                <a:latin typeface="+mn-ea"/>
              </a:rPr>
              <a:t>ユーザ</a:t>
            </a:r>
          </a:p>
        </p:txBody>
      </p:sp>
      <p:sp>
        <p:nvSpPr>
          <p:cNvPr id="28" name="正方形/長方形 27"/>
          <p:cNvSpPr/>
          <p:nvPr/>
        </p:nvSpPr>
        <p:spPr bwMode="auto">
          <a:xfrm>
            <a:off x="628340" y="4208410"/>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2.3</a:t>
            </a:r>
            <a:r>
              <a:rPr kumimoji="1" lang="ja-JP" altLang="en-US" b="1" dirty="0" smtClean="0">
                <a:latin typeface="+mn-ea"/>
              </a:rPr>
              <a:t>　アクション先の設定</a:t>
            </a:r>
          </a:p>
        </p:txBody>
      </p:sp>
      <p:sp>
        <p:nvSpPr>
          <p:cNvPr id="29" name="正方形/長方形 28"/>
          <p:cNvSpPr/>
          <p:nvPr/>
        </p:nvSpPr>
        <p:spPr bwMode="auto">
          <a:xfrm>
            <a:off x="5285324" y="4312632"/>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smtClean="0">
                <a:solidFill>
                  <a:srgbClr val="002060"/>
                </a:solidFill>
                <a:latin typeface="+mn-ea"/>
              </a:rPr>
              <a:t>設定</a:t>
            </a:r>
          </a:p>
        </p:txBody>
      </p:sp>
      <p:sp>
        <p:nvSpPr>
          <p:cNvPr id="31" name="正方形/長方形 30"/>
          <p:cNvSpPr/>
          <p:nvPr/>
        </p:nvSpPr>
        <p:spPr bwMode="auto">
          <a:xfrm>
            <a:off x="514040" y="4983631"/>
            <a:ext cx="8306550" cy="1440000"/>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32" name="正方形/長方形 31"/>
          <p:cNvSpPr/>
          <p:nvPr/>
        </p:nvSpPr>
        <p:spPr bwMode="auto">
          <a:xfrm>
            <a:off x="628340" y="5055907"/>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2.4</a:t>
            </a:r>
            <a:r>
              <a:rPr kumimoji="1" lang="ja-JP" altLang="en-US" b="1" dirty="0" smtClean="0">
                <a:latin typeface="+mn-ea"/>
              </a:rPr>
              <a:t>　ディシジョンテーブルの作成</a:t>
            </a:r>
          </a:p>
        </p:txBody>
      </p:sp>
      <p:sp>
        <p:nvSpPr>
          <p:cNvPr id="33" name="正方形/長方形 32"/>
          <p:cNvSpPr/>
          <p:nvPr/>
        </p:nvSpPr>
        <p:spPr bwMode="auto">
          <a:xfrm>
            <a:off x="5285324" y="516894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002060"/>
                </a:solidFill>
                <a:latin typeface="+mn-ea"/>
              </a:rPr>
              <a:t>ディシジョンテーブル</a:t>
            </a:r>
            <a:endParaRPr kumimoji="1" lang="ja-JP" altLang="en-US" b="1" spc="-150" dirty="0" smtClean="0">
              <a:solidFill>
                <a:srgbClr val="002060"/>
              </a:solidFill>
              <a:latin typeface="+mn-ea"/>
            </a:endParaRPr>
          </a:p>
        </p:txBody>
      </p:sp>
      <p:sp>
        <p:nvSpPr>
          <p:cNvPr id="34" name="二等辺三角形 33"/>
          <p:cNvSpPr/>
          <p:nvPr/>
        </p:nvSpPr>
        <p:spPr bwMode="auto">
          <a:xfrm rot="10800000">
            <a:off x="2771790" y="48383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5" name="正方形/長方形 34"/>
          <p:cNvSpPr/>
          <p:nvPr/>
        </p:nvSpPr>
        <p:spPr bwMode="auto">
          <a:xfrm>
            <a:off x="628340" y="3005625"/>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2.2</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登録</a:t>
            </a:r>
            <a:r>
              <a:rPr lang="ja-JP" altLang="en-US" b="1" dirty="0">
                <a:solidFill>
                  <a:sysClr val="windowText" lastClr="000000"/>
                </a:solidFill>
                <a:latin typeface="+mn-ea"/>
              </a:rPr>
              <a:t>情報</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36" name="正方形/長方形 35"/>
          <p:cNvSpPr/>
          <p:nvPr/>
        </p:nvSpPr>
        <p:spPr bwMode="auto">
          <a:xfrm>
            <a:off x="5280094" y="349896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アクション</a:t>
            </a:r>
            <a:r>
              <a:rPr lang="ja-JP" altLang="en-US" b="1" dirty="0">
                <a:solidFill>
                  <a:srgbClr val="002060"/>
                </a:solidFill>
                <a:latin typeface="+mn-ea"/>
              </a:rPr>
              <a:t>設定</a:t>
            </a:r>
            <a:endParaRPr kumimoji="1" lang="ja-JP" altLang="en-US" b="1" dirty="0" smtClean="0">
              <a:solidFill>
                <a:srgbClr val="002060"/>
              </a:solidFill>
              <a:latin typeface="+mn-ea"/>
            </a:endParaRPr>
          </a:p>
        </p:txBody>
      </p:sp>
      <p:sp>
        <p:nvSpPr>
          <p:cNvPr id="37" name="正方形/長方形 36"/>
          <p:cNvSpPr/>
          <p:nvPr/>
        </p:nvSpPr>
        <p:spPr bwMode="auto">
          <a:xfrm>
            <a:off x="5280094" y="3111077"/>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トークン</a:t>
            </a:r>
            <a:r>
              <a:rPr lang="ja-JP" altLang="en-US" b="1" dirty="0">
                <a:solidFill>
                  <a:srgbClr val="002060"/>
                </a:solidFill>
                <a:latin typeface="+mn-ea"/>
              </a:rPr>
              <a:t>払い出</a:t>
            </a:r>
            <a:r>
              <a:rPr lang="ja-JP" altLang="en-US" b="1" dirty="0" smtClean="0">
                <a:solidFill>
                  <a:srgbClr val="002060"/>
                </a:solidFill>
                <a:latin typeface="+mn-ea"/>
              </a:rPr>
              <a:t>し</a:t>
            </a:r>
            <a:endParaRPr kumimoji="1" lang="ja-JP" altLang="en-US" b="1" dirty="0" smtClean="0">
              <a:solidFill>
                <a:srgbClr val="002060"/>
              </a:solidFill>
              <a:latin typeface="+mn-ea"/>
            </a:endParaRPr>
          </a:p>
        </p:txBody>
      </p:sp>
      <p:sp>
        <p:nvSpPr>
          <p:cNvPr id="38" name="二等辺三角形 37"/>
          <p:cNvSpPr/>
          <p:nvPr/>
        </p:nvSpPr>
        <p:spPr bwMode="auto">
          <a:xfrm rot="10800000">
            <a:off x="2771790" y="28149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9" name="正方形/長方形 38"/>
          <p:cNvSpPr/>
          <p:nvPr/>
        </p:nvSpPr>
        <p:spPr bwMode="auto">
          <a:xfrm>
            <a:off x="628340" y="5834344"/>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ysClr val="windowText" lastClr="000000"/>
                </a:solidFill>
                <a:latin typeface="+mn-ea"/>
              </a:rPr>
              <a:t>2.5</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ディシジョン</a:t>
            </a:r>
            <a:r>
              <a:rPr lang="ja-JP" altLang="en-US" b="1" dirty="0">
                <a:solidFill>
                  <a:sysClr val="windowText" lastClr="000000"/>
                </a:solidFill>
                <a:latin typeface="+mn-ea"/>
              </a:rPr>
              <a:t>テーブル</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40" name="正方形/長方形 39"/>
          <p:cNvSpPr/>
          <p:nvPr/>
        </p:nvSpPr>
        <p:spPr bwMode="auto">
          <a:xfrm>
            <a:off x="5280094" y="593716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002060"/>
                </a:solidFill>
                <a:latin typeface="+mn-ea"/>
              </a:rPr>
              <a:t>ディシジョン</a:t>
            </a:r>
            <a:r>
              <a:rPr lang="ja-JP" altLang="en-US" b="1" spc="-150" dirty="0">
                <a:solidFill>
                  <a:srgbClr val="002060"/>
                </a:solidFill>
                <a:latin typeface="+mn-ea"/>
              </a:rPr>
              <a:t>テーブル</a:t>
            </a:r>
            <a:endParaRPr kumimoji="1" lang="ja-JP" altLang="en-US" b="1" spc="-150" dirty="0" smtClean="0">
              <a:solidFill>
                <a:srgbClr val="002060"/>
              </a:solidFill>
              <a:latin typeface="+mn-ea"/>
            </a:endParaRPr>
          </a:p>
        </p:txBody>
      </p:sp>
      <p:sp>
        <p:nvSpPr>
          <p:cNvPr id="41" name="二等辺三角形 40"/>
          <p:cNvSpPr/>
          <p:nvPr/>
        </p:nvSpPr>
        <p:spPr bwMode="auto">
          <a:xfrm rot="10800000">
            <a:off x="2771790" y="39870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30" name="二等辺三角形 29"/>
          <p:cNvSpPr/>
          <p:nvPr/>
        </p:nvSpPr>
        <p:spPr bwMode="auto">
          <a:xfrm rot="10800000">
            <a:off x="2771790" y="56698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2" name="正方形/長方形 41"/>
          <p:cNvSpPr/>
          <p:nvPr/>
        </p:nvSpPr>
        <p:spPr bwMode="auto">
          <a:xfrm>
            <a:off x="7648340" y="1306800"/>
            <a:ext cx="117472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002060"/>
                </a:solidFill>
                <a:latin typeface="+mn-ea"/>
              </a:rPr>
              <a:t>システム</a:t>
            </a: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002060"/>
                </a:solidFill>
                <a:latin typeface="+mn-ea"/>
              </a:rPr>
              <a:t>ルール</a:t>
            </a:r>
          </a:p>
        </p:txBody>
      </p:sp>
    </p:spTree>
    <p:extLst>
      <p:ext uri="{BB962C8B-B14F-4D97-AF65-F5344CB8AC3E}">
        <p14:creationId xmlns:p14="http://schemas.microsoft.com/office/powerpoint/2010/main" val="3476815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ja-JP" altLang="en-US" dirty="0" smtClean="0"/>
              <a:t>繰り返し作業を実施</a:t>
            </a:r>
            <a:endParaRPr kumimoji="1" lang="en-US" altLang="ja-JP" dirty="0" smtClean="0"/>
          </a:p>
        </p:txBody>
      </p:sp>
      <p:sp>
        <p:nvSpPr>
          <p:cNvPr id="2" name="タイトル 1"/>
          <p:cNvSpPr>
            <a:spLocks noGrp="1"/>
          </p:cNvSpPr>
          <p:nvPr>
            <p:ph type="title"/>
          </p:nvPr>
        </p:nvSpPr>
        <p:spPr/>
        <p:txBody>
          <a:bodyPr/>
          <a:lstStyle/>
          <a:p>
            <a:r>
              <a:rPr lang="en-US" altLang="ja-JP" dirty="0" smtClean="0"/>
              <a:t>1.3</a:t>
            </a:r>
            <a:r>
              <a:rPr lang="ja-JP" altLang="en-US" dirty="0"/>
              <a:t>　</a:t>
            </a:r>
            <a:r>
              <a:rPr lang="en-US" altLang="ja-JP" dirty="0" smtClean="0"/>
              <a:t>OASE</a:t>
            </a:r>
            <a:r>
              <a:rPr lang="ja-JP" altLang="en-US" dirty="0"/>
              <a:t>作業</a:t>
            </a:r>
            <a:r>
              <a:rPr lang="ja-JP" altLang="en-US" dirty="0" smtClean="0"/>
              <a:t>フロー</a:t>
            </a:r>
            <a:endParaRPr lang="ja-JP" altLang="en-US" dirty="0"/>
          </a:p>
        </p:txBody>
      </p:sp>
      <p:sp>
        <p:nvSpPr>
          <p:cNvPr id="6" name="正方形/長方形 5"/>
          <p:cNvSpPr/>
          <p:nvPr/>
        </p:nvSpPr>
        <p:spPr bwMode="auto">
          <a:xfrm>
            <a:off x="514040" y="1988799"/>
            <a:ext cx="8306550" cy="3994601"/>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7" name="正方形/長方形 6"/>
          <p:cNvSpPr/>
          <p:nvPr/>
        </p:nvSpPr>
        <p:spPr bwMode="auto">
          <a:xfrm>
            <a:off x="628340" y="2277146"/>
            <a:ext cx="694800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.1</a:t>
            </a:r>
            <a:r>
              <a:rPr kumimoji="1" lang="ja-JP" altLang="en-US" b="1" dirty="0" smtClean="0">
                <a:latin typeface="+mn-ea"/>
              </a:rPr>
              <a:t>　</a:t>
            </a:r>
            <a:r>
              <a:rPr lang="ja-JP" altLang="en-US" b="1" spc="-150" dirty="0" smtClean="0">
                <a:latin typeface="+mn-ea"/>
              </a:rPr>
              <a:t>ディシジョン</a:t>
            </a:r>
            <a:r>
              <a:rPr lang="ja-JP" altLang="en-US" b="1" spc="-150" dirty="0">
                <a:latin typeface="+mn-ea"/>
              </a:rPr>
              <a:t>テーブル</a:t>
            </a:r>
            <a:r>
              <a:rPr lang="ja-JP" altLang="en-US" b="1" spc="-150" dirty="0" smtClean="0">
                <a:latin typeface="+mn-ea"/>
              </a:rPr>
              <a:t>ファイル</a:t>
            </a:r>
            <a:r>
              <a:rPr lang="ja-JP" altLang="en-US" b="1" dirty="0" smtClean="0">
                <a:latin typeface="+mn-ea"/>
              </a:rPr>
              <a:t>の</a:t>
            </a:r>
            <a:r>
              <a:rPr lang="ja-JP" altLang="en-US" b="1" dirty="0">
                <a:latin typeface="+mn-ea"/>
              </a:rPr>
              <a:t>作成</a:t>
            </a:r>
            <a:endParaRPr kumimoji="1" lang="ja-JP" altLang="en-US" b="1" dirty="0" smtClean="0">
              <a:latin typeface="+mn-ea"/>
            </a:endParaRPr>
          </a:p>
        </p:txBody>
      </p:sp>
      <p:sp>
        <p:nvSpPr>
          <p:cNvPr id="8" name="正方形/長方形 7"/>
          <p:cNvSpPr/>
          <p:nvPr/>
        </p:nvSpPr>
        <p:spPr bwMode="auto">
          <a:xfrm>
            <a:off x="628340" y="3412506"/>
            <a:ext cx="6948000" cy="648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.2</a:t>
            </a:r>
            <a:r>
              <a:rPr kumimoji="1" lang="ja-JP" altLang="en-US" b="1" dirty="0" smtClean="0">
                <a:latin typeface="+mn-ea"/>
              </a:rPr>
              <a:t>　ルール登録</a:t>
            </a:r>
          </a:p>
        </p:txBody>
      </p:sp>
      <p:sp>
        <p:nvSpPr>
          <p:cNvPr id="9" name="正方形/長方形 8"/>
          <p:cNvSpPr/>
          <p:nvPr/>
        </p:nvSpPr>
        <p:spPr bwMode="auto">
          <a:xfrm>
            <a:off x="5280094" y="3515327"/>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dirty="0" smtClean="0">
                <a:solidFill>
                  <a:srgbClr val="002060"/>
                </a:solidFill>
                <a:latin typeface="+mn-ea"/>
              </a:rPr>
              <a:t>ルール</a:t>
            </a:r>
          </a:p>
        </p:txBody>
      </p:sp>
      <p:sp>
        <p:nvSpPr>
          <p:cNvPr id="10" name="正方形/長方形 9"/>
          <p:cNvSpPr/>
          <p:nvPr/>
        </p:nvSpPr>
        <p:spPr bwMode="auto">
          <a:xfrm>
            <a:off x="5285324" y="2368668"/>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kumimoji="1" lang="ja-JP" altLang="en-US" b="1" spc="-150" dirty="0" smtClean="0">
                <a:solidFill>
                  <a:srgbClr val="002060"/>
                </a:solidFill>
                <a:latin typeface="+mn-ea"/>
              </a:rPr>
              <a:t>ディシジョンテーブル</a:t>
            </a:r>
          </a:p>
        </p:txBody>
      </p:sp>
      <p:sp>
        <p:nvSpPr>
          <p:cNvPr id="12" name="二等辺三角形 11"/>
          <p:cNvSpPr/>
          <p:nvPr/>
        </p:nvSpPr>
        <p:spPr bwMode="auto">
          <a:xfrm rot="10800000">
            <a:off x="2771751" y="3137166"/>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3" name="正方形/長方形 12"/>
          <p:cNvSpPr/>
          <p:nvPr/>
        </p:nvSpPr>
        <p:spPr bwMode="auto">
          <a:xfrm>
            <a:off x="628340" y="4543220"/>
            <a:ext cx="6948000" cy="1152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lang="en-US" altLang="ja-JP" b="1" dirty="0">
                <a:latin typeface="+mn-ea"/>
              </a:rPr>
              <a:t>3</a:t>
            </a:r>
            <a:r>
              <a:rPr kumimoji="1" lang="en-US" altLang="ja-JP" b="1" dirty="0" smtClean="0">
                <a:latin typeface="+mn-ea"/>
              </a:rPr>
              <a:t>.3</a:t>
            </a:r>
            <a:r>
              <a:rPr kumimoji="1" lang="ja-JP" altLang="en-US" b="1" dirty="0" smtClean="0">
                <a:latin typeface="+mn-ea"/>
              </a:rPr>
              <a:t>　ルール判定</a:t>
            </a:r>
          </a:p>
        </p:txBody>
      </p:sp>
      <p:sp>
        <p:nvSpPr>
          <p:cNvPr id="15" name="正方形/長方形 14"/>
          <p:cNvSpPr/>
          <p:nvPr/>
        </p:nvSpPr>
        <p:spPr bwMode="auto">
          <a:xfrm>
            <a:off x="5285324" y="4634742"/>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リクエスト履歴</a:t>
            </a:r>
            <a:endParaRPr kumimoji="1" lang="ja-JP" altLang="en-US" b="1" dirty="0" smtClean="0">
              <a:solidFill>
                <a:srgbClr val="002060"/>
              </a:solidFill>
              <a:latin typeface="+mn-ea"/>
            </a:endParaRPr>
          </a:p>
        </p:txBody>
      </p:sp>
      <p:sp>
        <p:nvSpPr>
          <p:cNvPr id="16" name="二等辺三角形 15"/>
          <p:cNvSpPr/>
          <p:nvPr/>
        </p:nvSpPr>
        <p:spPr bwMode="auto">
          <a:xfrm rot="10800000">
            <a:off x="2771751" y="426048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11" name="正方形/長方形 10"/>
          <p:cNvSpPr/>
          <p:nvPr/>
        </p:nvSpPr>
        <p:spPr bwMode="auto">
          <a:xfrm>
            <a:off x="5280094" y="5171366"/>
            <a:ext cx="2232000" cy="432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r>
              <a:rPr lang="ja-JP" altLang="en-US" b="1" dirty="0" smtClean="0">
                <a:solidFill>
                  <a:srgbClr val="002060"/>
                </a:solidFill>
                <a:latin typeface="+mn-ea"/>
              </a:rPr>
              <a:t>アクション履歴</a:t>
            </a:r>
            <a:endParaRPr kumimoji="1" lang="ja-JP" altLang="en-US" b="1" dirty="0" smtClean="0">
              <a:solidFill>
                <a:srgbClr val="002060"/>
              </a:solidFill>
              <a:latin typeface="+mn-ea"/>
            </a:endParaRPr>
          </a:p>
        </p:txBody>
      </p:sp>
      <p:graphicFrame>
        <p:nvGraphicFramePr>
          <p:cNvPr id="17" name="表 16"/>
          <p:cNvGraphicFramePr>
            <a:graphicFrameLocks noGrp="1"/>
          </p:cNvGraphicFramePr>
          <p:nvPr>
            <p:extLst>
              <p:ext uri="{D42A27DB-BD31-4B8C-83A1-F6EECF244321}">
                <p14:modId xmlns:p14="http://schemas.microsoft.com/office/powerpoint/2010/main" val="298898566"/>
              </p:ext>
            </p:extLst>
          </p:nvPr>
        </p:nvGraphicFramePr>
        <p:xfrm>
          <a:off x="514040" y="1520790"/>
          <a:ext cx="8306550" cy="396000"/>
        </p:xfrm>
        <a:graphic>
          <a:graphicData uri="http://schemas.openxmlformats.org/drawingml/2006/table">
            <a:tbl>
              <a:tblPr firstRow="1" bandRow="1">
                <a:tableStyleId>{5C22544A-7EE6-4342-B048-85BDC9FD1C3A}</a:tableStyleId>
              </a:tblPr>
              <a:tblGrid>
                <a:gridCol w="4778103">
                  <a:extLst>
                    <a:ext uri="{9D8B030D-6E8A-4147-A177-3AD203B41FA5}">
                      <a16:colId xmlns:a16="http://schemas.microsoft.com/office/drawing/2014/main" val="772907950"/>
                    </a:ext>
                  </a:extLst>
                </a:gridCol>
                <a:gridCol w="2304277">
                  <a:extLst>
                    <a:ext uri="{9D8B030D-6E8A-4147-A177-3AD203B41FA5}">
                      <a16:colId xmlns:a16="http://schemas.microsoft.com/office/drawing/2014/main" val="2362345457"/>
                    </a:ext>
                  </a:extLst>
                </a:gridCol>
                <a:gridCol w="1224170">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作業フロー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bl>
          </a:graphicData>
        </a:graphic>
      </p:graphicFrame>
      <p:sp>
        <p:nvSpPr>
          <p:cNvPr id="18" name="正方形/長方形 17"/>
          <p:cNvSpPr/>
          <p:nvPr/>
        </p:nvSpPr>
        <p:spPr bwMode="auto">
          <a:xfrm>
            <a:off x="7648340" y="1531340"/>
            <a:ext cx="1174720" cy="4198549"/>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r>
              <a:rPr lang="ja-JP" altLang="en-US" b="1" dirty="0" smtClean="0">
                <a:solidFill>
                  <a:srgbClr val="002060"/>
                </a:solidFill>
                <a:latin typeface="+mn-ea"/>
              </a:rPr>
              <a:t>ルール</a:t>
            </a:r>
            <a:endParaRPr lang="ja-JP" altLang="en-US" b="1" dirty="0">
              <a:solidFill>
                <a:srgbClr val="002060"/>
              </a:solidFill>
              <a:latin typeface="+mn-ea"/>
            </a:endParaRPr>
          </a:p>
        </p:txBody>
      </p:sp>
    </p:spTree>
    <p:extLst>
      <p:ext uri="{BB962C8B-B14F-4D97-AF65-F5344CB8AC3E}">
        <p14:creationId xmlns:p14="http://schemas.microsoft.com/office/powerpoint/2010/main" val="480553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9388" y="3045072"/>
            <a:ext cx="8784000" cy="467239"/>
          </a:xfrm>
        </p:spPr>
        <p:txBody>
          <a:bodyPr/>
          <a:lstStyle/>
          <a:p>
            <a:r>
              <a:rPr lang="en-US" altLang="ja-JP" dirty="0"/>
              <a:t>2</a:t>
            </a:r>
            <a:r>
              <a:rPr lang="en-US" altLang="ja-JP" dirty="0" smtClean="0"/>
              <a:t>.</a:t>
            </a:r>
            <a:r>
              <a:rPr lang="ja-JP" altLang="en-US" dirty="0" smtClean="0"/>
              <a:t>　</a:t>
            </a:r>
            <a:r>
              <a:rPr lang="en-US" altLang="ja-JP" dirty="0" smtClean="0"/>
              <a:t>OASE</a:t>
            </a:r>
            <a:r>
              <a:rPr lang="ja-JP" altLang="en-US" dirty="0" smtClean="0"/>
              <a:t>利用</a:t>
            </a:r>
            <a:r>
              <a:rPr lang="ja-JP" altLang="en-US" dirty="0"/>
              <a:t>設定</a:t>
            </a:r>
            <a:r>
              <a:rPr lang="ja-JP" altLang="en-US" dirty="0" smtClean="0"/>
              <a:t>フロー</a:t>
            </a:r>
            <a:r>
              <a:rPr lang="ja-JP" altLang="en-US" dirty="0"/>
              <a:t>における各画面の説明</a:t>
            </a:r>
            <a:endParaRPr kumimoji="1" lang="ja-JP" altLang="en-US" dirty="0"/>
          </a:p>
        </p:txBody>
      </p:sp>
    </p:spTree>
    <p:extLst>
      <p:ext uri="{BB962C8B-B14F-4D97-AF65-F5344CB8AC3E}">
        <p14:creationId xmlns:p14="http://schemas.microsoft.com/office/powerpoint/2010/main" val="1082731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2"/>
          <p:cNvSpPr>
            <a:spLocks noGrp="1"/>
          </p:cNvSpPr>
          <p:nvPr>
            <p:ph sz="quarter" idx="10"/>
          </p:nvPr>
        </p:nvSpPr>
        <p:spPr>
          <a:xfrm>
            <a:off x="179512" y="836712"/>
            <a:ext cx="8784976" cy="5616476"/>
          </a:xfrm>
        </p:spPr>
        <p:txBody>
          <a:bodyPr/>
          <a:lstStyle/>
          <a:p>
            <a:r>
              <a:rPr lang="ja-JP" altLang="en-US" dirty="0" smtClean="0"/>
              <a:t>以下、赤枠箇所のフローについて説明</a:t>
            </a:r>
            <a:endParaRPr lang="en-US" altLang="ja-JP" dirty="0"/>
          </a:p>
        </p:txBody>
      </p:sp>
      <p:sp>
        <p:nvSpPr>
          <p:cNvPr id="4" name="タイトル 3"/>
          <p:cNvSpPr>
            <a:spLocks noGrp="1"/>
          </p:cNvSpPr>
          <p:nvPr>
            <p:ph type="title"/>
          </p:nvPr>
        </p:nvSpPr>
        <p:spPr/>
        <p:txBody>
          <a:bodyPr>
            <a:normAutofit/>
          </a:bodyPr>
          <a:lstStyle/>
          <a:p>
            <a:r>
              <a:rPr lang="en-US" altLang="ja-JP" dirty="0" smtClean="0"/>
              <a:t>2.1</a:t>
            </a:r>
            <a:r>
              <a:rPr lang="ja-JP" altLang="en-US" dirty="0" smtClean="0"/>
              <a:t>　権限</a:t>
            </a:r>
            <a:r>
              <a:rPr lang="ja-JP" altLang="en-US" dirty="0"/>
              <a:t>の</a:t>
            </a:r>
            <a:r>
              <a:rPr lang="ja-JP" altLang="en-US" dirty="0" smtClean="0"/>
              <a:t>設定　</a:t>
            </a:r>
            <a:r>
              <a:rPr lang="en-US" altLang="ja-JP" dirty="0" smtClean="0"/>
              <a:t>[</a:t>
            </a:r>
            <a:r>
              <a:rPr lang="ja-JP" altLang="en-US" dirty="0"/>
              <a:t>アクセス</a:t>
            </a:r>
            <a:r>
              <a:rPr lang="ja-JP" altLang="en-US" dirty="0" smtClean="0"/>
              <a:t>権限</a:t>
            </a:r>
            <a:r>
              <a:rPr lang="en-US" altLang="ja-JP" dirty="0"/>
              <a:t>] </a:t>
            </a:r>
            <a:r>
              <a:rPr lang="ja-JP" altLang="en-US" dirty="0"/>
              <a:t>（</a:t>
            </a:r>
            <a:r>
              <a:rPr lang="en-US" altLang="ja-JP" dirty="0" smtClean="0"/>
              <a:t>1/</a:t>
            </a:r>
            <a:r>
              <a:rPr lang="en-US" altLang="ja-JP" dirty="0"/>
              <a:t>5</a:t>
            </a:r>
            <a:r>
              <a:rPr lang="ja-JP" altLang="en-US" dirty="0" smtClean="0"/>
              <a:t>）</a:t>
            </a:r>
            <a:endParaRPr kumimoji="1" lang="ja-JP" altLang="en-US" dirty="0"/>
          </a:p>
        </p:txBody>
      </p:sp>
      <p:graphicFrame>
        <p:nvGraphicFramePr>
          <p:cNvPr id="24" name="表 23"/>
          <p:cNvGraphicFramePr>
            <a:graphicFrameLocks noGrp="1"/>
          </p:cNvGraphicFramePr>
          <p:nvPr>
            <p:extLst>
              <p:ext uri="{D42A27DB-BD31-4B8C-83A1-F6EECF244321}">
                <p14:modId xmlns:p14="http://schemas.microsoft.com/office/powerpoint/2010/main" val="3094622222"/>
              </p:ext>
            </p:extLst>
          </p:nvPr>
        </p:nvGraphicFramePr>
        <p:xfrm>
          <a:off x="514040" y="1294100"/>
          <a:ext cx="8306550" cy="396000"/>
        </p:xfrm>
        <a:graphic>
          <a:graphicData uri="http://schemas.openxmlformats.org/drawingml/2006/table">
            <a:tbl>
              <a:tblPr firstRow="1" bandRow="1">
                <a:tableStyleId>{5C22544A-7EE6-4342-B048-85BDC9FD1C3A}</a:tableStyleId>
              </a:tblPr>
              <a:tblGrid>
                <a:gridCol w="4778103">
                  <a:extLst>
                    <a:ext uri="{9D8B030D-6E8A-4147-A177-3AD203B41FA5}">
                      <a16:colId xmlns:a16="http://schemas.microsoft.com/office/drawing/2014/main" val="772907950"/>
                    </a:ext>
                  </a:extLst>
                </a:gridCol>
                <a:gridCol w="2304277">
                  <a:extLst>
                    <a:ext uri="{9D8B030D-6E8A-4147-A177-3AD203B41FA5}">
                      <a16:colId xmlns:a16="http://schemas.microsoft.com/office/drawing/2014/main" val="2362345457"/>
                    </a:ext>
                  </a:extLst>
                </a:gridCol>
                <a:gridCol w="1224170">
                  <a:extLst>
                    <a:ext uri="{9D8B030D-6E8A-4147-A177-3AD203B41FA5}">
                      <a16:colId xmlns:a16="http://schemas.microsoft.com/office/drawing/2014/main" val="2737096538"/>
                    </a:ext>
                  </a:extLst>
                </a:gridCol>
              </a:tblGrid>
              <a:tr h="396000">
                <a:tc>
                  <a:txBody>
                    <a:bodyPr/>
                    <a:lstStyle/>
                    <a:p>
                      <a:pPr algn="ctr"/>
                      <a:r>
                        <a:rPr kumimoji="1" lang="ja-JP" altLang="en-US" dirty="0" smtClean="0">
                          <a:solidFill>
                            <a:schemeClr val="bg1"/>
                          </a:solidFill>
                        </a:rPr>
                        <a:t>設定フロー</a:t>
                      </a:r>
                      <a:endParaRPr kumimoji="1" lang="ja-JP" altLang="en-US"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画面</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a:r>
                        <a:rPr kumimoji="1" lang="ja-JP" altLang="en-US" dirty="0" smtClean="0">
                          <a:solidFill>
                            <a:schemeClr val="bg1"/>
                          </a:solidFill>
                        </a:rPr>
                        <a:t>カテゴリ</a:t>
                      </a:r>
                      <a:endParaRPr kumimoji="1" lang="ja-JP" altLang="en-US"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46332727"/>
                  </a:ext>
                </a:extLst>
              </a:tr>
            </a:tbl>
          </a:graphicData>
        </a:graphic>
      </p:graphicFrame>
      <p:sp>
        <p:nvSpPr>
          <p:cNvPr id="29" name="正方形/長方形 28"/>
          <p:cNvSpPr/>
          <p:nvPr/>
        </p:nvSpPr>
        <p:spPr bwMode="auto">
          <a:xfrm>
            <a:off x="514040" y="1755961"/>
            <a:ext cx="8306550" cy="3073861"/>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FF0000"/>
              </a:solidFill>
              <a:latin typeface="+mn-ea"/>
            </a:endParaRPr>
          </a:p>
        </p:txBody>
      </p:sp>
      <p:sp>
        <p:nvSpPr>
          <p:cNvPr id="31" name="正方形/長方形 30"/>
          <p:cNvSpPr/>
          <p:nvPr/>
        </p:nvSpPr>
        <p:spPr bwMode="auto">
          <a:xfrm>
            <a:off x="628340" y="1826029"/>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rgbClr val="FF0000"/>
                </a:solidFill>
                <a:latin typeface="+mn-ea"/>
              </a:rPr>
              <a:t>2.1</a:t>
            </a:r>
            <a:r>
              <a:rPr kumimoji="1" lang="ja-JP" altLang="en-US" b="1" dirty="0" smtClean="0">
                <a:solidFill>
                  <a:srgbClr val="FF0000"/>
                </a:solidFill>
                <a:latin typeface="+mn-ea"/>
              </a:rPr>
              <a:t>　</a:t>
            </a:r>
            <a:r>
              <a:rPr lang="ja-JP" altLang="en-US" b="1" dirty="0">
                <a:solidFill>
                  <a:srgbClr val="FF0000"/>
                </a:solidFill>
                <a:latin typeface="+mn-ea"/>
              </a:rPr>
              <a:t>権限</a:t>
            </a:r>
            <a:r>
              <a:rPr lang="ja-JP" altLang="en-US" b="1" dirty="0" smtClean="0">
                <a:solidFill>
                  <a:srgbClr val="FF0000"/>
                </a:solidFill>
                <a:latin typeface="+mn-ea"/>
              </a:rPr>
              <a:t>の</a:t>
            </a:r>
            <a:r>
              <a:rPr kumimoji="1" lang="ja-JP" altLang="en-US" b="1" dirty="0" smtClean="0">
                <a:solidFill>
                  <a:srgbClr val="FF0000"/>
                </a:solidFill>
                <a:latin typeface="+mn-ea"/>
              </a:rPr>
              <a:t>設定 </a:t>
            </a:r>
            <a:r>
              <a:rPr kumimoji="1" lang="en-US" altLang="ja-JP" b="1" dirty="0" smtClean="0">
                <a:solidFill>
                  <a:srgbClr val="FF0000"/>
                </a:solidFill>
                <a:latin typeface="+mn-ea"/>
              </a:rPr>
              <a:t>[</a:t>
            </a:r>
            <a:r>
              <a:rPr kumimoji="1" lang="ja-JP" altLang="en-US" b="1" dirty="0" smtClean="0">
                <a:solidFill>
                  <a:srgbClr val="FF0000"/>
                </a:solidFill>
                <a:latin typeface="+mn-ea"/>
              </a:rPr>
              <a:t>アクセス権限</a:t>
            </a:r>
            <a:r>
              <a:rPr kumimoji="1" lang="en-US" altLang="ja-JP" b="1" dirty="0" smtClean="0">
                <a:solidFill>
                  <a:srgbClr val="FF0000"/>
                </a:solidFill>
                <a:latin typeface="+mn-ea"/>
              </a:rPr>
              <a:t>]</a:t>
            </a:r>
            <a:endParaRPr kumimoji="1" lang="ja-JP" altLang="en-US" b="1" dirty="0" smtClean="0">
              <a:solidFill>
                <a:srgbClr val="FF0000"/>
              </a:solidFill>
              <a:latin typeface="+mn-ea"/>
            </a:endParaRPr>
          </a:p>
        </p:txBody>
      </p:sp>
      <p:sp>
        <p:nvSpPr>
          <p:cNvPr id="32" name="正方形/長方形 31"/>
          <p:cNvSpPr/>
          <p:nvPr/>
        </p:nvSpPr>
        <p:spPr bwMode="auto">
          <a:xfrm>
            <a:off x="5280094" y="191615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FF0000"/>
                </a:solidFill>
                <a:latin typeface="+mn-ea"/>
              </a:rPr>
              <a:t>グループ</a:t>
            </a:r>
          </a:p>
        </p:txBody>
      </p:sp>
      <p:sp>
        <p:nvSpPr>
          <p:cNvPr id="33" name="正方形/長方形 32"/>
          <p:cNvSpPr/>
          <p:nvPr/>
        </p:nvSpPr>
        <p:spPr bwMode="auto">
          <a:xfrm>
            <a:off x="5280094" y="232353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kumimoji="1" lang="ja-JP" altLang="en-US" b="1" dirty="0" smtClean="0">
                <a:solidFill>
                  <a:srgbClr val="FF0000"/>
                </a:solidFill>
                <a:latin typeface="+mn-ea"/>
              </a:rPr>
              <a:t>ユーザ</a:t>
            </a:r>
          </a:p>
        </p:txBody>
      </p:sp>
      <p:sp>
        <p:nvSpPr>
          <p:cNvPr id="34" name="正方形/長方形 33"/>
          <p:cNvSpPr/>
          <p:nvPr/>
        </p:nvSpPr>
        <p:spPr bwMode="auto">
          <a:xfrm>
            <a:off x="628340" y="4208410"/>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2.3</a:t>
            </a:r>
            <a:r>
              <a:rPr kumimoji="1" lang="ja-JP" altLang="en-US" b="1" dirty="0" smtClean="0">
                <a:latin typeface="+mn-ea"/>
              </a:rPr>
              <a:t>　アクション先の設定</a:t>
            </a:r>
          </a:p>
        </p:txBody>
      </p:sp>
      <p:sp>
        <p:nvSpPr>
          <p:cNvPr id="35" name="正方形/長方形 34"/>
          <p:cNvSpPr/>
          <p:nvPr/>
        </p:nvSpPr>
        <p:spPr bwMode="auto">
          <a:xfrm>
            <a:off x="5285324" y="4312632"/>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a:solidFill>
                  <a:srgbClr val="002060"/>
                </a:solidFill>
                <a:latin typeface="+mn-ea"/>
              </a:rPr>
              <a:t>アクション</a:t>
            </a:r>
            <a:r>
              <a:rPr kumimoji="1" lang="ja-JP" altLang="en-US" b="1" dirty="0" smtClean="0">
                <a:solidFill>
                  <a:srgbClr val="002060"/>
                </a:solidFill>
                <a:latin typeface="+mn-ea"/>
              </a:rPr>
              <a:t>設定</a:t>
            </a:r>
          </a:p>
        </p:txBody>
      </p:sp>
      <p:sp>
        <p:nvSpPr>
          <p:cNvPr id="36" name="正方形/長方形 35"/>
          <p:cNvSpPr/>
          <p:nvPr/>
        </p:nvSpPr>
        <p:spPr bwMode="auto">
          <a:xfrm>
            <a:off x="514040" y="4983631"/>
            <a:ext cx="8306550" cy="1440000"/>
          </a:xfrm>
          <a:prstGeom prst="rect">
            <a:avLst/>
          </a:prstGeom>
          <a:solidFill>
            <a:srgbClr val="E7F1FF"/>
          </a:solid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r"/>
            <a:endParaRPr kumimoji="1" lang="ja-JP" altLang="en-US" b="1" dirty="0" smtClean="0">
              <a:solidFill>
                <a:srgbClr val="002060"/>
              </a:solidFill>
              <a:latin typeface="+mn-ea"/>
            </a:endParaRPr>
          </a:p>
        </p:txBody>
      </p:sp>
      <p:sp>
        <p:nvSpPr>
          <p:cNvPr id="38" name="正方形/長方形 37"/>
          <p:cNvSpPr/>
          <p:nvPr/>
        </p:nvSpPr>
        <p:spPr bwMode="auto">
          <a:xfrm>
            <a:off x="628340" y="5055907"/>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latin typeface="+mn-ea"/>
              </a:rPr>
              <a:t>2.4</a:t>
            </a:r>
            <a:r>
              <a:rPr kumimoji="1" lang="ja-JP" altLang="en-US" b="1" dirty="0" smtClean="0">
                <a:latin typeface="+mn-ea"/>
              </a:rPr>
              <a:t>　ディシジョンテーブルの作成</a:t>
            </a:r>
          </a:p>
        </p:txBody>
      </p:sp>
      <p:sp>
        <p:nvSpPr>
          <p:cNvPr id="39" name="正方形/長方形 38"/>
          <p:cNvSpPr/>
          <p:nvPr/>
        </p:nvSpPr>
        <p:spPr bwMode="auto">
          <a:xfrm>
            <a:off x="5285324" y="516894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002060"/>
                </a:solidFill>
                <a:latin typeface="+mn-ea"/>
              </a:rPr>
              <a:t>ディシジョンテーブル</a:t>
            </a:r>
            <a:endParaRPr kumimoji="1" lang="ja-JP" altLang="en-US" b="1" spc="-150" dirty="0" smtClean="0">
              <a:solidFill>
                <a:srgbClr val="002060"/>
              </a:solidFill>
              <a:latin typeface="+mn-ea"/>
            </a:endParaRPr>
          </a:p>
        </p:txBody>
      </p:sp>
      <p:sp>
        <p:nvSpPr>
          <p:cNvPr id="40" name="二等辺三角形 39"/>
          <p:cNvSpPr/>
          <p:nvPr/>
        </p:nvSpPr>
        <p:spPr bwMode="auto">
          <a:xfrm rot="10800000">
            <a:off x="2771790" y="4838378"/>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1" name="正方形/長方形 40"/>
          <p:cNvSpPr/>
          <p:nvPr/>
        </p:nvSpPr>
        <p:spPr bwMode="auto">
          <a:xfrm>
            <a:off x="628340" y="3005625"/>
            <a:ext cx="6948000" cy="90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r>
              <a:rPr kumimoji="1" lang="en-US" altLang="ja-JP" b="1" dirty="0" smtClean="0">
                <a:solidFill>
                  <a:sysClr val="windowText" lastClr="000000"/>
                </a:solidFill>
                <a:latin typeface="+mn-ea"/>
              </a:rPr>
              <a:t>2.2</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登録</a:t>
            </a:r>
            <a:r>
              <a:rPr lang="ja-JP" altLang="en-US" b="1" dirty="0">
                <a:solidFill>
                  <a:sysClr val="windowText" lastClr="000000"/>
                </a:solidFill>
                <a:latin typeface="+mn-ea"/>
              </a:rPr>
              <a:t>情報</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42" name="正方形/長方形 41"/>
          <p:cNvSpPr/>
          <p:nvPr/>
        </p:nvSpPr>
        <p:spPr bwMode="auto">
          <a:xfrm>
            <a:off x="5280094" y="3498960"/>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アクション</a:t>
            </a:r>
            <a:r>
              <a:rPr lang="ja-JP" altLang="en-US" b="1" dirty="0">
                <a:solidFill>
                  <a:srgbClr val="002060"/>
                </a:solidFill>
                <a:latin typeface="+mn-ea"/>
              </a:rPr>
              <a:t>設定</a:t>
            </a:r>
            <a:endParaRPr kumimoji="1" lang="ja-JP" altLang="en-US" b="1" dirty="0" smtClean="0">
              <a:solidFill>
                <a:srgbClr val="002060"/>
              </a:solidFill>
              <a:latin typeface="+mn-ea"/>
            </a:endParaRPr>
          </a:p>
        </p:txBody>
      </p:sp>
      <p:sp>
        <p:nvSpPr>
          <p:cNvPr id="43" name="正方形/長方形 42"/>
          <p:cNvSpPr/>
          <p:nvPr/>
        </p:nvSpPr>
        <p:spPr bwMode="auto">
          <a:xfrm>
            <a:off x="5280094" y="3111077"/>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dirty="0" smtClean="0">
                <a:solidFill>
                  <a:srgbClr val="002060"/>
                </a:solidFill>
                <a:latin typeface="+mn-ea"/>
              </a:rPr>
              <a:t>トークン</a:t>
            </a:r>
            <a:r>
              <a:rPr lang="ja-JP" altLang="en-US" b="1" dirty="0">
                <a:solidFill>
                  <a:srgbClr val="002060"/>
                </a:solidFill>
                <a:latin typeface="+mn-ea"/>
              </a:rPr>
              <a:t>払い出</a:t>
            </a:r>
            <a:r>
              <a:rPr lang="ja-JP" altLang="en-US" b="1" dirty="0" smtClean="0">
                <a:solidFill>
                  <a:srgbClr val="002060"/>
                </a:solidFill>
                <a:latin typeface="+mn-ea"/>
              </a:rPr>
              <a:t>し</a:t>
            </a:r>
            <a:endParaRPr kumimoji="1" lang="ja-JP" altLang="en-US" b="1" dirty="0" smtClean="0">
              <a:solidFill>
                <a:srgbClr val="002060"/>
              </a:solidFill>
              <a:latin typeface="+mn-ea"/>
            </a:endParaRPr>
          </a:p>
        </p:txBody>
      </p:sp>
      <p:sp>
        <p:nvSpPr>
          <p:cNvPr id="44" name="二等辺三角形 43"/>
          <p:cNvSpPr/>
          <p:nvPr/>
        </p:nvSpPr>
        <p:spPr bwMode="auto">
          <a:xfrm rot="10800000">
            <a:off x="2771790" y="2814995"/>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solidFill>
                <a:srgbClr val="FF0000"/>
              </a:solidFill>
              <a:latin typeface="+mn-ea"/>
            </a:endParaRPr>
          </a:p>
        </p:txBody>
      </p:sp>
      <p:sp>
        <p:nvSpPr>
          <p:cNvPr id="45" name="正方形/長方形 44"/>
          <p:cNvSpPr/>
          <p:nvPr/>
        </p:nvSpPr>
        <p:spPr bwMode="auto">
          <a:xfrm>
            <a:off x="628340" y="5834344"/>
            <a:ext cx="6948000" cy="540000"/>
          </a:xfrm>
          <a:prstGeom prst="rect">
            <a:avLst/>
          </a:prstGeom>
          <a:solidFill>
            <a:schemeClr val="bg1"/>
          </a:solidFill>
          <a:ln w="12700">
            <a:solidFill>
              <a:srgbClr val="002060"/>
            </a:solidFill>
          </a:ln>
          <a:effectLst/>
          <a:extLst/>
        </p:spPr>
        <p:txBody>
          <a:bodyPr rot="0" spcFirstLastPara="0" vertOverflow="overflow" horzOverflow="overflow" vert="horz" wrap="none" lIns="72000" tIns="72000" rIns="72000" bIns="72000" numCol="1" spcCol="0" rtlCol="0" fromWordArt="0" anchor="b" anchorCtr="0" forceAA="0" compatLnSpc="1">
            <a:prstTxWarp prst="textNoShape">
              <a:avLst/>
            </a:prstTxWarp>
            <a:noAutofit/>
          </a:bodyPr>
          <a:lstStyle/>
          <a:p>
            <a:r>
              <a:rPr kumimoji="1" lang="en-US" altLang="ja-JP" b="1" dirty="0" smtClean="0">
                <a:solidFill>
                  <a:sysClr val="windowText" lastClr="000000"/>
                </a:solidFill>
                <a:latin typeface="+mn-ea"/>
              </a:rPr>
              <a:t>2.5</a:t>
            </a:r>
            <a:r>
              <a:rPr kumimoji="1" lang="ja-JP" altLang="en-US" b="1" dirty="0" smtClean="0">
                <a:solidFill>
                  <a:sysClr val="windowText" lastClr="000000"/>
                </a:solidFill>
                <a:latin typeface="+mn-ea"/>
              </a:rPr>
              <a:t>　</a:t>
            </a:r>
            <a:r>
              <a:rPr lang="ja-JP" altLang="en-US" b="1" dirty="0">
                <a:solidFill>
                  <a:sysClr val="windowText" lastClr="000000"/>
                </a:solidFill>
                <a:latin typeface="+mn-ea"/>
              </a:rPr>
              <a:t>権限</a:t>
            </a:r>
            <a:r>
              <a:rPr lang="ja-JP" altLang="en-US" b="1" dirty="0" smtClean="0">
                <a:solidFill>
                  <a:sysClr val="windowText" lastClr="000000"/>
                </a:solidFill>
                <a:latin typeface="+mn-ea"/>
              </a:rPr>
              <a:t>の</a:t>
            </a:r>
            <a:r>
              <a:rPr kumimoji="1" lang="ja-JP" altLang="en-US" b="1" dirty="0" smtClean="0">
                <a:solidFill>
                  <a:sysClr val="windowText" lastClr="000000"/>
                </a:solidFill>
                <a:latin typeface="+mn-ea"/>
              </a:rPr>
              <a:t>設定 </a:t>
            </a:r>
            <a:r>
              <a:rPr kumimoji="1" lang="en-US" altLang="ja-JP" b="1" dirty="0" smtClean="0">
                <a:solidFill>
                  <a:sysClr val="windowText" lastClr="000000"/>
                </a:solidFill>
                <a:latin typeface="+mn-ea"/>
              </a:rPr>
              <a:t>[</a:t>
            </a:r>
            <a:r>
              <a:rPr lang="ja-JP" altLang="en-US" b="1" dirty="0" smtClean="0">
                <a:solidFill>
                  <a:sysClr val="windowText" lastClr="000000"/>
                </a:solidFill>
                <a:latin typeface="+mn-ea"/>
              </a:rPr>
              <a:t>ディシジョン</a:t>
            </a:r>
            <a:r>
              <a:rPr lang="ja-JP" altLang="en-US" b="1" dirty="0">
                <a:solidFill>
                  <a:sysClr val="windowText" lastClr="000000"/>
                </a:solidFill>
                <a:latin typeface="+mn-ea"/>
              </a:rPr>
              <a:t>テーブル</a:t>
            </a:r>
            <a:r>
              <a:rPr kumimoji="1" lang="en-US" altLang="ja-JP" b="1" dirty="0" smtClean="0">
                <a:solidFill>
                  <a:sysClr val="windowText" lastClr="000000"/>
                </a:solidFill>
                <a:latin typeface="+mn-ea"/>
              </a:rPr>
              <a:t>]</a:t>
            </a:r>
            <a:endParaRPr kumimoji="1" lang="ja-JP" altLang="en-US" b="1" dirty="0" smtClean="0">
              <a:solidFill>
                <a:sysClr val="windowText" lastClr="000000"/>
              </a:solidFill>
              <a:latin typeface="+mn-ea"/>
            </a:endParaRPr>
          </a:p>
        </p:txBody>
      </p:sp>
      <p:sp>
        <p:nvSpPr>
          <p:cNvPr id="46" name="正方形/長方形 45"/>
          <p:cNvSpPr/>
          <p:nvPr/>
        </p:nvSpPr>
        <p:spPr bwMode="auto">
          <a:xfrm>
            <a:off x="5280094" y="5937165"/>
            <a:ext cx="2232000" cy="324000"/>
          </a:xfrm>
          <a:prstGeom prst="rect">
            <a:avLst/>
          </a:prstGeom>
          <a:solidFill>
            <a:srgbClr val="E7F1FF"/>
          </a:solidFill>
          <a:ln w="12700">
            <a:solidFill>
              <a:srgbClr val="002060"/>
            </a:solid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r>
              <a:rPr lang="ja-JP" altLang="en-US" b="1" spc="-150" dirty="0" smtClean="0">
                <a:solidFill>
                  <a:srgbClr val="002060"/>
                </a:solidFill>
                <a:latin typeface="+mn-ea"/>
              </a:rPr>
              <a:t>ディシジョン</a:t>
            </a:r>
            <a:r>
              <a:rPr lang="ja-JP" altLang="en-US" b="1" spc="-150" dirty="0">
                <a:solidFill>
                  <a:srgbClr val="002060"/>
                </a:solidFill>
                <a:latin typeface="+mn-ea"/>
              </a:rPr>
              <a:t>テーブル</a:t>
            </a:r>
            <a:endParaRPr kumimoji="1" lang="ja-JP" altLang="en-US" b="1" spc="-150" dirty="0" smtClean="0">
              <a:solidFill>
                <a:srgbClr val="002060"/>
              </a:solidFill>
              <a:latin typeface="+mn-ea"/>
            </a:endParaRPr>
          </a:p>
        </p:txBody>
      </p:sp>
      <p:sp>
        <p:nvSpPr>
          <p:cNvPr id="47" name="二等辺三角形 46"/>
          <p:cNvSpPr/>
          <p:nvPr/>
        </p:nvSpPr>
        <p:spPr bwMode="auto">
          <a:xfrm rot="10800000">
            <a:off x="2771790" y="3987011"/>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48" name="二等辺三角形 47"/>
          <p:cNvSpPr/>
          <p:nvPr/>
        </p:nvSpPr>
        <p:spPr bwMode="auto">
          <a:xfrm rot="10800000">
            <a:off x="2771790" y="5669822"/>
            <a:ext cx="288000" cy="144000"/>
          </a:xfrm>
          <a:prstGeom prst="triangle">
            <a:avLst/>
          </a:prstGeom>
          <a:solidFill>
            <a:srgbClr val="002060"/>
          </a:solidFill>
          <a:ln w="12700">
            <a:noFill/>
          </a:ln>
          <a:effectLst/>
          <a:extLst/>
        </p:spPr>
        <p:txBody>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p>
            <a:pPr algn="ctr"/>
            <a:endParaRPr kumimoji="1" lang="ja-JP" altLang="en-US" b="1" dirty="0" smtClean="0">
              <a:latin typeface="+mn-ea"/>
            </a:endParaRPr>
          </a:p>
        </p:txBody>
      </p:sp>
      <p:sp>
        <p:nvSpPr>
          <p:cNvPr id="25" name="正方形/長方形 24"/>
          <p:cNvSpPr/>
          <p:nvPr/>
        </p:nvSpPr>
        <p:spPr bwMode="auto">
          <a:xfrm>
            <a:off x="7648340" y="1306800"/>
            <a:ext cx="1174720" cy="5080244"/>
          </a:xfrm>
          <a:prstGeom prst="rect">
            <a:avLst/>
          </a:prstGeom>
          <a:noFill/>
          <a:ln w="12700">
            <a:noFill/>
          </a:ln>
          <a:effectLst/>
          <a:extLst/>
        </p:spPr>
        <p:txBody>
          <a:bodyPr rot="0" spcFirstLastPara="0" vertOverflow="overflow" horzOverflow="overflow" vert="horz" wrap="none" lIns="72000" tIns="72000" rIns="72000" bIns="72000" numCol="1" spcCol="0" rtlCol="0" fromWordArt="0" anchor="t" anchorCtr="0" forceAA="0" compatLnSpc="1">
            <a:prstTxWarp prst="textNoShape">
              <a:avLst/>
            </a:prstTxWarp>
            <a:noAutofit/>
          </a:bodyPr>
          <a:lstStyle/>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r>
              <a:rPr lang="ja-JP" altLang="en-US" b="1" dirty="0" smtClean="0">
                <a:solidFill>
                  <a:srgbClr val="FF0000"/>
                </a:solidFill>
                <a:latin typeface="+mn-ea"/>
              </a:rPr>
              <a:t>システム</a:t>
            </a:r>
            <a:endParaRPr lang="en-US" altLang="ja-JP" b="1" dirty="0" smtClean="0">
              <a:solidFill>
                <a:srgbClr val="FF000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endParaRPr lang="en-US" altLang="ja-JP" b="1" dirty="0">
              <a:solidFill>
                <a:srgbClr val="002060"/>
              </a:solidFill>
              <a:latin typeface="+mn-ea"/>
            </a:endParaRPr>
          </a:p>
          <a:p>
            <a:pPr algn="ctr"/>
            <a:endParaRPr lang="en-US" altLang="ja-JP" b="1" dirty="0" smtClean="0">
              <a:solidFill>
                <a:srgbClr val="002060"/>
              </a:solidFill>
              <a:latin typeface="+mn-ea"/>
            </a:endParaRPr>
          </a:p>
          <a:p>
            <a:pPr algn="ctr"/>
            <a:r>
              <a:rPr lang="ja-JP" altLang="en-US" b="1" dirty="0">
                <a:solidFill>
                  <a:srgbClr val="002060"/>
                </a:solidFill>
                <a:latin typeface="+mn-ea"/>
              </a:rPr>
              <a:t>ルール</a:t>
            </a:r>
          </a:p>
        </p:txBody>
      </p:sp>
      <p:sp>
        <p:nvSpPr>
          <p:cNvPr id="28" name="フリーフォーム 27"/>
          <p:cNvSpPr/>
          <p:nvPr/>
        </p:nvSpPr>
        <p:spPr bwMode="auto">
          <a:xfrm>
            <a:off x="539478" y="1773896"/>
            <a:ext cx="8281112" cy="3043574"/>
          </a:xfrm>
          <a:custGeom>
            <a:avLst/>
            <a:gdLst>
              <a:gd name="connsiteX0" fmla="*/ 0 w 8281112"/>
              <a:gd name="connsiteY0" fmla="*/ 0 h 3043574"/>
              <a:gd name="connsiteX1" fmla="*/ 7114092 w 8281112"/>
              <a:gd name="connsiteY1" fmla="*/ 0 h 3043574"/>
              <a:gd name="connsiteX2" fmla="*/ 8065081 w 8281112"/>
              <a:gd name="connsiteY2" fmla="*/ 0 h 3043574"/>
              <a:gd name="connsiteX3" fmla="*/ 8281112 w 8281112"/>
              <a:gd name="connsiteY3" fmla="*/ 0 h 3043574"/>
              <a:gd name="connsiteX4" fmla="*/ 8281112 w 8281112"/>
              <a:gd name="connsiteY4" fmla="*/ 3043574 h 3043574"/>
              <a:gd name="connsiteX5" fmla="*/ 7114092 w 8281112"/>
              <a:gd name="connsiteY5" fmla="*/ 3043574 h 3043574"/>
              <a:gd name="connsiteX6" fmla="*/ 7114092 w 8281112"/>
              <a:gd name="connsiteY6" fmla="*/ 991812 h 3043574"/>
              <a:gd name="connsiteX7" fmla="*/ 0 w 8281112"/>
              <a:gd name="connsiteY7" fmla="*/ 991812 h 304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81112" h="3043574">
                <a:moveTo>
                  <a:pt x="0" y="0"/>
                </a:moveTo>
                <a:lnTo>
                  <a:pt x="7114092" y="0"/>
                </a:lnTo>
                <a:lnTo>
                  <a:pt x="8065081" y="0"/>
                </a:lnTo>
                <a:lnTo>
                  <a:pt x="8281112" y="0"/>
                </a:lnTo>
                <a:lnTo>
                  <a:pt x="8281112" y="3043574"/>
                </a:lnTo>
                <a:lnTo>
                  <a:pt x="7114092" y="3043574"/>
                </a:lnTo>
                <a:lnTo>
                  <a:pt x="7114092" y="991812"/>
                </a:lnTo>
                <a:lnTo>
                  <a:pt x="0" y="991812"/>
                </a:lnTo>
                <a:close/>
              </a:path>
            </a:pathLst>
          </a:custGeom>
          <a:noFill/>
          <a:ln w="38100">
            <a:solidFill>
              <a:srgbClr val="FF0000"/>
            </a:solidFill>
          </a:ln>
          <a:effectLst/>
          <a:ex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kumimoji="1" lang="ja-JP" altLang="en-US" sz="1400" b="1" dirty="0" smtClean="0">
              <a:solidFill>
                <a:srgbClr val="FF0000"/>
              </a:solidFill>
              <a:latin typeface="+mn-ea"/>
            </a:endParaRPr>
          </a:p>
        </p:txBody>
      </p:sp>
    </p:spTree>
    <p:extLst>
      <p:ext uri="{BB962C8B-B14F-4D97-AF65-F5344CB8AC3E}">
        <p14:creationId xmlns:p14="http://schemas.microsoft.com/office/powerpoint/2010/main" val="1242633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NEC_standard4_3">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1"/>
          </a:solidFill>
        </a:ln>
        <a:effectLst/>
        <a:extLst/>
      </a:spPr>
      <a:bodyPr rot="0" spcFirstLastPara="0" vertOverflow="overflow" horzOverflow="overflow" vert="horz" wrap="none" lIns="72000" tIns="72000" rIns="72000" bIns="72000" numCol="1" spcCol="0" rtlCol="0" fromWordArt="0" anchor="ctr" anchorCtr="0" forceAA="0" compatLnSpc="1">
        <a:prstTxWarp prst="textNoShape">
          <a:avLst/>
        </a:prstTxWarp>
        <a:noAutofit/>
      </a:bodyPr>
      <a:lstStyle>
        <a:defPPr algn="ctr">
          <a:defRPr kumimoji="1" b="1" dirty="0" smtClean="0">
            <a:latin typeface="+mn-ea"/>
          </a:defRPr>
        </a:defPPr>
      </a:lstStyle>
    </a:spDef>
    <a:ln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a:spPr>
      <a:bodyPr/>
      <a:lstStyle/>
    </a:lnDef>
  </a:objectDefaults>
  <a:extraClrSchemeLst>
    <a:extraClrScheme>
      <a:clrScheme name="1_stream_st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eam_st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eam_st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eam_st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eam_st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eam_st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eam_st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eam_st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eam_st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eam_st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eam_st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eam_st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stream_stn 13">
        <a:dk1>
          <a:srgbClr val="000000"/>
        </a:dk1>
        <a:lt1>
          <a:srgbClr val="FFFFFF"/>
        </a:lt1>
        <a:dk2>
          <a:srgbClr val="000000"/>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
      <a:clrScheme name="1_stream_stn 14">
        <a:dk1>
          <a:srgbClr val="000000"/>
        </a:dk1>
        <a:lt1>
          <a:srgbClr val="FFFFFF"/>
        </a:lt1>
        <a:dk2>
          <a:srgbClr val="000066"/>
        </a:dk2>
        <a:lt2>
          <a:srgbClr val="808080"/>
        </a:lt2>
        <a:accent1>
          <a:srgbClr val="FFD200"/>
        </a:accent1>
        <a:accent2>
          <a:srgbClr val="E62D00"/>
        </a:accent2>
        <a:accent3>
          <a:srgbClr val="FFFFFF"/>
        </a:accent3>
        <a:accent4>
          <a:srgbClr val="000000"/>
        </a:accent4>
        <a:accent5>
          <a:srgbClr val="FFE5AA"/>
        </a:accent5>
        <a:accent6>
          <a:srgbClr val="D02800"/>
        </a:accent6>
        <a:hlink>
          <a:srgbClr val="00B4A0"/>
        </a:hlink>
        <a:folHlink>
          <a:srgbClr val="69B43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rchestratedcolor_2015">
      <a:dk1>
        <a:srgbClr val="000000"/>
      </a:dk1>
      <a:lt1>
        <a:srgbClr val="FFFFFF"/>
      </a:lt1>
      <a:dk2>
        <a:srgbClr val="000000"/>
      </a:dk2>
      <a:lt2>
        <a:srgbClr val="FFFFFF"/>
      </a:lt2>
      <a:accent1>
        <a:srgbClr val="76491B"/>
      </a:accent1>
      <a:accent2>
        <a:srgbClr val="76161B"/>
      </a:accent2>
      <a:accent3>
        <a:srgbClr val="203315"/>
      </a:accent3>
      <a:accent4>
        <a:srgbClr val="1C4A50"/>
      </a:accent4>
      <a:accent5>
        <a:srgbClr val="31253B"/>
      </a:accent5>
      <a:accent6>
        <a:srgbClr val="002B62"/>
      </a:accent6>
      <a:hlink>
        <a:srgbClr val="4575FD"/>
      </a:hlink>
      <a:folHlink>
        <a:srgbClr val="9E5ECE"/>
      </a:folHlink>
    </a:clrScheme>
    <a:fontScheme name="orchestratedfont_2015">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 ??"/>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 ??"/>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4159</Words>
  <Application>Microsoft Office PowerPoint</Application>
  <PresentationFormat>画面に合わせる (4:3)</PresentationFormat>
  <Paragraphs>979</Paragraphs>
  <Slides>50</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50</vt:i4>
      </vt:variant>
    </vt:vector>
  </HeadingPairs>
  <TitlesOfParts>
    <vt:vector size="61" baseType="lpstr">
      <vt:lpstr>HGP創英角ｺﾞｼｯｸUB</vt:lpstr>
      <vt:lpstr>ＭＳ Ｐゴシック</vt:lpstr>
      <vt:lpstr>メイリオ</vt:lpstr>
      <vt:lpstr>游ゴシック</vt:lpstr>
      <vt:lpstr>游ゴシック Light</vt:lpstr>
      <vt:lpstr>Arial</vt:lpstr>
      <vt:lpstr>Calibri</vt:lpstr>
      <vt:lpstr>Tahoma</vt:lpstr>
      <vt:lpstr>Wingdings</vt:lpstr>
      <vt:lpstr>NEC_standard4_3</vt:lpstr>
      <vt:lpstr>デザインの設定</vt:lpstr>
      <vt:lpstr>PowerPoint プレゼンテーション</vt:lpstr>
      <vt:lpstr>目次</vt:lpstr>
      <vt:lpstr>1.　はじめに</vt:lpstr>
      <vt:lpstr>1.1　本書について</vt:lpstr>
      <vt:lpstr>1.1　本書について</vt:lpstr>
      <vt:lpstr>1.2　OASE利用設定フロー</vt:lpstr>
      <vt:lpstr>1.3　OASE作業フロー</vt:lpstr>
      <vt:lpstr>2.　OASE利用設定フローにおける各画面の説明</vt:lpstr>
      <vt:lpstr>2.1　権限の設定　[アクセス権限] （1/5）</vt:lpstr>
      <vt:lpstr>2.1　権限の設定　[アクセス権限] （2/5）</vt:lpstr>
      <vt:lpstr>2.1　権限の設定　[アクセス権限] （3/5）</vt:lpstr>
      <vt:lpstr>2.1　権限の設定　[アクセス権限] （4/5）</vt:lpstr>
      <vt:lpstr>2.1　権限の設定　[アクセス権限] （5/5）</vt:lpstr>
      <vt:lpstr>2.2　権限の設定　[登録情報] （1/3）</vt:lpstr>
      <vt:lpstr>2.2　権限の設定　[登録情報] （2/3）</vt:lpstr>
      <vt:lpstr>2.2　権限の設定　[登録情報] （3/3）</vt:lpstr>
      <vt:lpstr>2.2　権限の設定　[登録情報] （3/3）</vt:lpstr>
      <vt:lpstr>2.3　アクション先の設定（1/4）</vt:lpstr>
      <vt:lpstr>2.3　アクション先の設定（2/4）</vt:lpstr>
      <vt:lpstr>2.3　アクション先の設定（3/4）</vt:lpstr>
      <vt:lpstr>2.3　アクション先の設定（4/4）</vt:lpstr>
      <vt:lpstr>2.4　ディシジョンテーブルの作成（1/6）</vt:lpstr>
      <vt:lpstr>2.4　ディシジョンテーブルの作成（2/6）</vt:lpstr>
      <vt:lpstr>2.4　ディシジョンテーブルの作成（3/6）</vt:lpstr>
      <vt:lpstr>2.4　ディシジョンテーブルの作成（4/6）</vt:lpstr>
      <vt:lpstr>2.4　ディシジョンテーブルの作成（5/6）</vt:lpstr>
      <vt:lpstr>2.4　ディシジョンテーブルの作成（6/6）</vt:lpstr>
      <vt:lpstr>2.5　権限の設定　[ディシジョンテーブル] （1/12）</vt:lpstr>
      <vt:lpstr>2.5　権限の設定　[ディシジョンテーブル] （2/12）</vt:lpstr>
      <vt:lpstr>2.5　権限の設定　[ディシジョンテーブル] （3/12）</vt:lpstr>
      <vt:lpstr>2.5　権限の設定　[ディシジョンテーブル] （4/12）</vt:lpstr>
      <vt:lpstr>2.5　権限の設定　[ディシジョンテーブル] （5/12）</vt:lpstr>
      <vt:lpstr>2.5　権限の設定　[ディシジョンテーブル] （6/12）</vt:lpstr>
      <vt:lpstr>2.5　権限の設定　[ディシジョンテーブル] （7/12）</vt:lpstr>
      <vt:lpstr>2.5　権限の設定　[ディシジョンテーブル] （8/12）</vt:lpstr>
      <vt:lpstr>2.5　権限の設定　[ディシジョンテーブル] （9/12）</vt:lpstr>
      <vt:lpstr>2.5　権限の設定　[ディシジョンテーブル] （10/12）</vt:lpstr>
      <vt:lpstr>2.5　権限の設定　[ディシジョンテーブル] （11/12）</vt:lpstr>
      <vt:lpstr>2.5　権限の設定　[ディシジョンテーブル] （12/12）</vt:lpstr>
      <vt:lpstr>3.　OASE作業フローにおける各画面の説明</vt:lpstr>
      <vt:lpstr>3.1　ディシジョンテーブルファイルの作成（1/2）</vt:lpstr>
      <vt:lpstr>3.1　ディシジョンテーブルファイルの作成（2/2）</vt:lpstr>
      <vt:lpstr>3.2　ルール登録（1/3）</vt:lpstr>
      <vt:lpstr>3.2　ルール登録（2/3）</vt:lpstr>
      <vt:lpstr>3.2　ルール登録（2/3）</vt:lpstr>
      <vt:lpstr>3.2　ルール登録（3/3）</vt:lpstr>
      <vt:lpstr>3.3　ルール判定（1/3）</vt:lpstr>
      <vt:lpstr>3.3　ルール判定（2/3）</vt:lpstr>
      <vt:lpstr>3.3　ルール判定（3/3）</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2017-07-14T05:50:27Z</dcterms:created>
  <dcterms:modified xsi:type="dcterms:W3CDTF">2021-06-15T07:33:26Z</dcterms:modified>
</cp:coreProperties>
</file>